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91"/>
  </p:notesMasterIdLst>
  <p:handoutMasterIdLst>
    <p:handoutMasterId r:id="rId92"/>
  </p:handoutMasterIdLst>
  <p:sldIdLst>
    <p:sldId id="256" r:id="rId2"/>
    <p:sldId id="370" r:id="rId3"/>
    <p:sldId id="369" r:id="rId4"/>
    <p:sldId id="372" r:id="rId5"/>
    <p:sldId id="379" r:id="rId6"/>
    <p:sldId id="380" r:id="rId7"/>
    <p:sldId id="376" r:id="rId8"/>
    <p:sldId id="377" r:id="rId9"/>
    <p:sldId id="374" r:id="rId10"/>
    <p:sldId id="382" r:id="rId11"/>
    <p:sldId id="383" r:id="rId12"/>
    <p:sldId id="384" r:id="rId13"/>
    <p:sldId id="385" r:id="rId14"/>
    <p:sldId id="386" r:id="rId15"/>
    <p:sldId id="387" r:id="rId16"/>
    <p:sldId id="388" r:id="rId17"/>
    <p:sldId id="389" r:id="rId18"/>
    <p:sldId id="390" r:id="rId19"/>
    <p:sldId id="391" r:id="rId20"/>
    <p:sldId id="392" r:id="rId21"/>
    <p:sldId id="393" r:id="rId22"/>
    <p:sldId id="394" r:id="rId23"/>
    <p:sldId id="395" r:id="rId24"/>
    <p:sldId id="398" r:id="rId25"/>
    <p:sldId id="461" r:id="rId26"/>
    <p:sldId id="397" r:id="rId27"/>
    <p:sldId id="396" r:id="rId28"/>
    <p:sldId id="399" r:id="rId29"/>
    <p:sldId id="400" r:id="rId30"/>
    <p:sldId id="402" r:id="rId31"/>
    <p:sldId id="403" r:id="rId32"/>
    <p:sldId id="405" r:id="rId33"/>
    <p:sldId id="462" r:id="rId34"/>
    <p:sldId id="404" r:id="rId35"/>
    <p:sldId id="401" r:id="rId36"/>
    <p:sldId id="446" r:id="rId37"/>
    <p:sldId id="406" r:id="rId38"/>
    <p:sldId id="414" r:id="rId39"/>
    <p:sldId id="415" r:id="rId40"/>
    <p:sldId id="413" r:id="rId41"/>
    <p:sldId id="412" r:id="rId42"/>
    <p:sldId id="411" r:id="rId43"/>
    <p:sldId id="410" r:id="rId44"/>
    <p:sldId id="409" r:id="rId45"/>
    <p:sldId id="408" r:id="rId46"/>
    <p:sldId id="407" r:id="rId47"/>
    <p:sldId id="416" r:id="rId48"/>
    <p:sldId id="425" r:id="rId49"/>
    <p:sldId id="424" r:id="rId50"/>
    <p:sldId id="423" r:id="rId51"/>
    <p:sldId id="422" r:id="rId52"/>
    <p:sldId id="448" r:id="rId53"/>
    <p:sldId id="449" r:id="rId54"/>
    <p:sldId id="421" r:id="rId55"/>
    <p:sldId id="450" r:id="rId56"/>
    <p:sldId id="452" r:id="rId57"/>
    <p:sldId id="453" r:id="rId58"/>
    <p:sldId id="454" r:id="rId59"/>
    <p:sldId id="455" r:id="rId60"/>
    <p:sldId id="420" r:id="rId61"/>
    <p:sldId id="457" r:id="rId62"/>
    <p:sldId id="419" r:id="rId63"/>
    <p:sldId id="418" r:id="rId64"/>
    <p:sldId id="417" r:id="rId65"/>
    <p:sldId id="426" r:id="rId66"/>
    <p:sldId id="459" r:id="rId67"/>
    <p:sldId id="427" r:id="rId68"/>
    <p:sldId id="458" r:id="rId69"/>
    <p:sldId id="451" r:id="rId70"/>
    <p:sldId id="460" r:id="rId71"/>
    <p:sldId id="431" r:id="rId72"/>
    <p:sldId id="430" r:id="rId73"/>
    <p:sldId id="447" r:id="rId74"/>
    <p:sldId id="429" r:id="rId75"/>
    <p:sldId id="428" r:id="rId76"/>
    <p:sldId id="432" r:id="rId77"/>
    <p:sldId id="435" r:id="rId78"/>
    <p:sldId id="433" r:id="rId79"/>
    <p:sldId id="434" r:id="rId80"/>
    <p:sldId id="440" r:id="rId81"/>
    <p:sldId id="439" r:id="rId82"/>
    <p:sldId id="438" r:id="rId83"/>
    <p:sldId id="437" r:id="rId84"/>
    <p:sldId id="456" r:id="rId85"/>
    <p:sldId id="436" r:id="rId86"/>
    <p:sldId id="441" r:id="rId87"/>
    <p:sldId id="445" r:id="rId88"/>
    <p:sldId id="444" r:id="rId89"/>
    <p:sldId id="371" r:id="rId9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6561"/>
    <a:srgbClr val="70C5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95021" autoAdjust="0"/>
  </p:normalViewPr>
  <p:slideViewPr>
    <p:cSldViewPr snapToGrid="0" snapToObjects="1">
      <p:cViewPr varScale="1">
        <p:scale>
          <a:sx n="109" d="100"/>
          <a:sy n="109" d="100"/>
        </p:scale>
        <p:origin x="63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A3E6343-8804-3147-9903-9617B65847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81D166B-8E48-2E48-804A-8104C084BC5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FC553C-6B58-E041-A4A0-D7833845F349}" type="datetimeFigureOut">
              <a:rPr lang="fr-FR" smtClean="0"/>
              <a:pPr/>
              <a:t>27/11/2022</a:t>
            </a:fld>
            <a:endParaRPr lang="fr-FR"/>
          </a:p>
        </p:txBody>
      </p:sp>
      <p:sp>
        <p:nvSpPr>
          <p:cNvPr id="4" name="Espace réservé du pied de page 3">
            <a:extLst>
              <a:ext uri="{FF2B5EF4-FFF2-40B4-BE49-F238E27FC236}">
                <a16:creationId xmlns:a16="http://schemas.microsoft.com/office/drawing/2014/main" id="{B7B0FBB6-2635-554C-A9EE-F5BEEB74D5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55BE8DA6-83EE-4440-8937-B6DBBEE691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71099D-0AF6-B745-B6D2-358027C14C1A}" type="slidenum">
              <a:rPr lang="fr-FR" smtClean="0"/>
              <a:pPr/>
              <a:t>‹N°›</a:t>
            </a:fld>
            <a:endParaRPr lang="fr-FR"/>
          </a:p>
        </p:txBody>
      </p:sp>
    </p:spTree>
    <p:extLst>
      <p:ext uri="{BB962C8B-B14F-4D97-AF65-F5344CB8AC3E}">
        <p14:creationId xmlns:p14="http://schemas.microsoft.com/office/powerpoint/2010/main" val="17743650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44F6C4-97E6-264E-A511-EFF488EAE062}" type="datetimeFigureOut">
              <a:rPr lang="fr-FR" smtClean="0"/>
              <a:pPr/>
              <a:t>27/11/2022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AAC6D-56D9-1046-BD55-4AF87BF1A7C8}" type="slidenum">
              <a:rPr lang="fr-FR" smtClean="0"/>
              <a:pPr/>
              <a:t>‹N°›</a:t>
            </a:fld>
            <a:endParaRPr lang="fr-FR"/>
          </a:p>
        </p:txBody>
      </p:sp>
    </p:spTree>
    <p:extLst>
      <p:ext uri="{BB962C8B-B14F-4D97-AF65-F5344CB8AC3E}">
        <p14:creationId xmlns:p14="http://schemas.microsoft.com/office/powerpoint/2010/main" val="41417389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DD5069-591D-4EE8-AEBC-C2D6897EA9B9}"/>
              </a:ext>
            </a:extLst>
          </p:cNvPr>
          <p:cNvSpPr>
            <a:spLocks noGrp="1"/>
          </p:cNvSpPr>
          <p:nvPr>
            <p:ph type="ctrTitle" hasCustomPrompt="1"/>
          </p:nvPr>
        </p:nvSpPr>
        <p:spPr>
          <a:xfrm>
            <a:off x="1524000" y="1122363"/>
            <a:ext cx="9144000" cy="2387600"/>
          </a:xfrm>
        </p:spPr>
        <p:txBody>
          <a:bodyPr anchor="b"/>
          <a:lstStyle>
            <a:lvl1pPr algn="ctr">
              <a:defRPr sz="6000" b="0">
                <a:solidFill>
                  <a:srgbClr val="756561"/>
                </a:solidFill>
                <a:latin typeface="Tw Cen MT" panose="020B0602020104020603" pitchFamily="34" charset="0"/>
              </a:defRPr>
            </a:lvl1pPr>
          </a:lstStyle>
          <a:p>
            <a:r>
              <a:rPr lang="fr-FR" sz="4000" b="1" dirty="0">
                <a:solidFill>
                  <a:srgbClr val="70C5CA"/>
                </a:solidFill>
              </a:rPr>
              <a:t>:::</a:t>
            </a:r>
            <a:r>
              <a:rPr lang="fr-FR" sz="4000" b="1" dirty="0"/>
              <a:t> TITRE </a:t>
            </a:r>
            <a:r>
              <a:rPr lang="fr-FR" sz="4000" b="1" dirty="0">
                <a:solidFill>
                  <a:srgbClr val="70C5CA"/>
                </a:solidFill>
              </a:rPr>
              <a:t>:::</a:t>
            </a:r>
          </a:p>
        </p:txBody>
      </p:sp>
      <p:sp>
        <p:nvSpPr>
          <p:cNvPr id="3" name="Sous-titre 2">
            <a:extLst>
              <a:ext uri="{FF2B5EF4-FFF2-40B4-BE49-F238E27FC236}">
                <a16:creationId xmlns:a16="http://schemas.microsoft.com/office/drawing/2014/main" id="{DA235F6B-20F0-4F06-AC83-118E04E50AFC}"/>
              </a:ext>
            </a:extLst>
          </p:cNvPr>
          <p:cNvSpPr>
            <a:spLocks noGrp="1"/>
          </p:cNvSpPr>
          <p:nvPr>
            <p:ph type="subTitle" idx="1" hasCustomPrompt="1"/>
          </p:nvPr>
        </p:nvSpPr>
        <p:spPr>
          <a:xfrm>
            <a:off x="1524000" y="3602038"/>
            <a:ext cx="9144000" cy="1655762"/>
          </a:xfrm>
        </p:spPr>
        <p:txBody>
          <a:bodyPr/>
          <a:lstStyle>
            <a:lvl1pPr marL="0" indent="0" algn="ctr">
              <a:buNone/>
              <a:defRPr sz="2400">
                <a:solidFill>
                  <a:srgbClr val="75656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indent="0" algn="ctr">
              <a:buNone/>
            </a:pPr>
            <a:r>
              <a:rPr lang="fr-FR" sz="1800" b="1" dirty="0"/>
              <a:t>Intervenant</a:t>
            </a:r>
            <a:br>
              <a:rPr lang="fr-FR" sz="1800" dirty="0"/>
            </a:br>
            <a:r>
              <a:rPr lang="fr-FR" sz="1800" i="1" dirty="0"/>
              <a:t>Poste</a:t>
            </a:r>
            <a:endParaRPr lang="fr-FR" sz="1800" dirty="0"/>
          </a:p>
        </p:txBody>
      </p:sp>
      <p:sp>
        <p:nvSpPr>
          <p:cNvPr id="4" name="Espace réservé de la date 3">
            <a:extLst>
              <a:ext uri="{FF2B5EF4-FFF2-40B4-BE49-F238E27FC236}">
                <a16:creationId xmlns:a16="http://schemas.microsoft.com/office/drawing/2014/main" id="{97E5BC57-31A7-4739-91C2-C0B134D8C5B6}"/>
              </a:ext>
            </a:extLst>
          </p:cNvPr>
          <p:cNvSpPr>
            <a:spLocks noGrp="1"/>
          </p:cNvSpPr>
          <p:nvPr>
            <p:ph type="dt" sz="half" idx="10"/>
          </p:nvPr>
        </p:nvSpPr>
        <p:spPr/>
        <p:txBody>
          <a:bodyPr/>
          <a:lstStyle/>
          <a:p>
            <a:fld id="{204A2B98-21AA-4DA0-9298-8408F6B07BA8}" type="datetime1">
              <a:rPr lang="fr-FR" smtClean="0"/>
              <a:pPr/>
              <a:t>27/11/2022</a:t>
            </a:fld>
            <a:endParaRPr lang="fr-FR"/>
          </a:p>
        </p:txBody>
      </p:sp>
      <p:sp>
        <p:nvSpPr>
          <p:cNvPr id="5" name="Espace réservé du pied de page 4">
            <a:extLst>
              <a:ext uri="{FF2B5EF4-FFF2-40B4-BE49-F238E27FC236}">
                <a16:creationId xmlns:a16="http://schemas.microsoft.com/office/drawing/2014/main" id="{0CD36FDE-C6DA-4E47-8FAD-8C9C1614B576}"/>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5316C16B-8C9F-46FD-B4A9-13A6C7D1DCDB}"/>
              </a:ext>
            </a:extLst>
          </p:cNvPr>
          <p:cNvSpPr>
            <a:spLocks noGrp="1"/>
          </p:cNvSpPr>
          <p:nvPr>
            <p:ph type="sldNum" sz="quarter" idx="12"/>
          </p:nvPr>
        </p:nvSpPr>
        <p:spPr/>
        <p:txBody>
          <a:bodyPr/>
          <a:lstStyle/>
          <a:p>
            <a:fld id="{38A3D1BC-4328-45BB-A374-B8780A0FC512}" type="slidenum">
              <a:rPr lang="fr-FR" smtClean="0"/>
              <a:pPr/>
              <a:t>‹N°›</a:t>
            </a:fld>
            <a:endParaRPr lang="fr-F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2445"/>
            <a:ext cx="9793463" cy="1089917"/>
          </a:xfrm>
          <a:prstGeom prst="rect">
            <a:avLst/>
          </a:prstGeom>
        </p:spPr>
      </p:pic>
    </p:spTree>
    <p:extLst>
      <p:ext uri="{BB962C8B-B14F-4D97-AF65-F5344CB8AC3E}">
        <p14:creationId xmlns:p14="http://schemas.microsoft.com/office/powerpoint/2010/main" val="970197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DD5069-591D-4EE8-AEBC-C2D6897EA9B9}"/>
              </a:ext>
            </a:extLst>
          </p:cNvPr>
          <p:cNvSpPr>
            <a:spLocks noGrp="1"/>
          </p:cNvSpPr>
          <p:nvPr>
            <p:ph type="ctrTitle"/>
          </p:nvPr>
        </p:nvSpPr>
        <p:spPr>
          <a:xfrm>
            <a:off x="1524000" y="1122362"/>
            <a:ext cx="9144000" cy="5049837"/>
          </a:xfrm>
          <a:noFill/>
        </p:spPr>
        <p:txBody>
          <a:bodyPr anchor="b"/>
          <a:lstStyle>
            <a:lvl1pPr algn="ctr">
              <a:defRPr sz="6000"/>
            </a:lvl1pPr>
          </a:lstStyle>
          <a:p>
            <a:endParaRPr lang="fr-FR" dirty="0"/>
          </a:p>
        </p:txBody>
      </p:sp>
      <p:sp>
        <p:nvSpPr>
          <p:cNvPr id="4" name="Espace réservé de la date 3">
            <a:extLst>
              <a:ext uri="{FF2B5EF4-FFF2-40B4-BE49-F238E27FC236}">
                <a16:creationId xmlns:a16="http://schemas.microsoft.com/office/drawing/2014/main" id="{97E5BC57-31A7-4739-91C2-C0B134D8C5B6}"/>
              </a:ext>
            </a:extLst>
          </p:cNvPr>
          <p:cNvSpPr>
            <a:spLocks noGrp="1"/>
          </p:cNvSpPr>
          <p:nvPr>
            <p:ph type="dt" sz="half" idx="10"/>
          </p:nvPr>
        </p:nvSpPr>
        <p:spPr/>
        <p:txBody>
          <a:bodyPr/>
          <a:lstStyle/>
          <a:p>
            <a:fld id="{204A2B98-21AA-4DA0-9298-8408F6B07BA8}" type="datetime1">
              <a:rPr lang="fr-FR" smtClean="0"/>
              <a:pPr/>
              <a:t>27/11/2022</a:t>
            </a:fld>
            <a:endParaRPr lang="fr-FR"/>
          </a:p>
        </p:txBody>
      </p:sp>
      <p:sp>
        <p:nvSpPr>
          <p:cNvPr id="5" name="Espace réservé du pied de page 4">
            <a:extLst>
              <a:ext uri="{FF2B5EF4-FFF2-40B4-BE49-F238E27FC236}">
                <a16:creationId xmlns:a16="http://schemas.microsoft.com/office/drawing/2014/main" id="{0CD36FDE-C6DA-4E47-8FAD-8C9C1614B576}"/>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5316C16B-8C9F-46FD-B4A9-13A6C7D1DCDB}"/>
              </a:ext>
            </a:extLst>
          </p:cNvPr>
          <p:cNvSpPr>
            <a:spLocks noGrp="1"/>
          </p:cNvSpPr>
          <p:nvPr>
            <p:ph type="sldNum" sz="quarter" idx="12"/>
          </p:nvPr>
        </p:nvSpPr>
        <p:spPr/>
        <p:txBody>
          <a:bodyPr/>
          <a:lstStyle/>
          <a:p>
            <a:fld id="{38A3D1BC-4328-45BB-A374-B8780A0FC512}" type="slidenum">
              <a:rPr lang="fr-FR" smtClean="0"/>
              <a:pPr/>
              <a:t>‹N°›</a:t>
            </a:fld>
            <a:endParaRPr lang="fr-F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6423" y="32445"/>
            <a:ext cx="9793463" cy="1089917"/>
          </a:xfrm>
          <a:prstGeom prst="rect">
            <a:avLst/>
          </a:prstGeom>
        </p:spPr>
      </p:pic>
    </p:spTree>
    <p:extLst>
      <p:ext uri="{BB962C8B-B14F-4D97-AF65-F5344CB8AC3E}">
        <p14:creationId xmlns:p14="http://schemas.microsoft.com/office/powerpoint/2010/main" val="2480639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0C20A4-CA36-4AC2-87ED-FCB9DEAEF59A}"/>
              </a:ext>
            </a:extLst>
          </p:cNvPr>
          <p:cNvSpPr>
            <a:spLocks noGrp="1"/>
          </p:cNvSpPr>
          <p:nvPr>
            <p:ph type="title"/>
          </p:nvPr>
        </p:nvSpPr>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E2F5C9B4-6DD1-4F2C-BFDD-B014614048D2}"/>
              </a:ext>
            </a:extLst>
          </p:cNvPr>
          <p:cNvSpPr>
            <a:spLocks noGrp="1"/>
          </p:cNvSpPr>
          <p:nvPr>
            <p:ph idx="1"/>
          </p:nvPr>
        </p:nvSpPr>
        <p:spPr/>
        <p:txBody>
          <a:bodyPr/>
          <a:lstStyle>
            <a:lvl2pPr>
              <a:defRPr>
                <a:latin typeface="Trebuchet MS" panose="020B0603020202020204" pitchFamily="34" charset="0"/>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409B312B-3CB7-4176-88F2-805410D991A6}"/>
              </a:ext>
            </a:extLst>
          </p:cNvPr>
          <p:cNvSpPr>
            <a:spLocks noGrp="1"/>
          </p:cNvSpPr>
          <p:nvPr>
            <p:ph type="dt" sz="half" idx="10"/>
          </p:nvPr>
        </p:nvSpPr>
        <p:spPr/>
        <p:txBody>
          <a:bodyPr/>
          <a:lstStyle/>
          <a:p>
            <a:fld id="{A4656A28-3D08-4CF3-B652-B5E0B1A7EEA3}" type="datetime1">
              <a:rPr lang="fr-FR" smtClean="0"/>
              <a:pPr/>
              <a:t>27/11/2022</a:t>
            </a:fld>
            <a:endParaRPr lang="fr-FR"/>
          </a:p>
        </p:txBody>
      </p:sp>
      <p:sp>
        <p:nvSpPr>
          <p:cNvPr id="5" name="Espace réservé du pied de page 4">
            <a:extLst>
              <a:ext uri="{FF2B5EF4-FFF2-40B4-BE49-F238E27FC236}">
                <a16:creationId xmlns:a16="http://schemas.microsoft.com/office/drawing/2014/main" id="{2A58FD85-6E49-4BB3-A43A-2C100F213363}"/>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3D5ED97A-05CF-42EB-AAC3-4D0B0BAF21F5}"/>
              </a:ext>
            </a:extLst>
          </p:cNvPr>
          <p:cNvSpPr>
            <a:spLocks noGrp="1"/>
          </p:cNvSpPr>
          <p:nvPr>
            <p:ph type="sldNum" sz="quarter" idx="12"/>
          </p:nvPr>
        </p:nvSpPr>
        <p:spPr/>
        <p:txBody>
          <a:bodyPr/>
          <a:lstStyle/>
          <a:p>
            <a:fld id="{38A3D1BC-4328-45BB-A374-B8780A0FC512}" type="slidenum">
              <a:rPr lang="fr-FR" smtClean="0"/>
              <a:pPr/>
              <a:t>‹N°›</a:t>
            </a:fld>
            <a:endParaRPr lang="fr-F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2446"/>
            <a:ext cx="6128659" cy="682060"/>
          </a:xfrm>
          <a:prstGeom prst="rect">
            <a:avLst/>
          </a:prstGeom>
        </p:spPr>
      </p:pic>
    </p:spTree>
    <p:extLst>
      <p:ext uri="{BB962C8B-B14F-4D97-AF65-F5344CB8AC3E}">
        <p14:creationId xmlns:p14="http://schemas.microsoft.com/office/powerpoint/2010/main" val="2703675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1475C8-2AFB-4401-B27F-4C94DB3DC543}"/>
              </a:ext>
            </a:extLst>
          </p:cNvPr>
          <p:cNvSpPr>
            <a:spLocks noGrp="1"/>
          </p:cNvSpPr>
          <p:nvPr>
            <p:ph type="title"/>
          </p:nvPr>
        </p:nvSpPr>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0A6B2F27-B255-4554-90C3-08A06280B6E2}"/>
              </a:ext>
            </a:extLst>
          </p:cNvPr>
          <p:cNvSpPr>
            <a:spLocks noGrp="1"/>
          </p:cNvSpPr>
          <p:nvPr>
            <p:ph sz="half" idx="1"/>
          </p:nvPr>
        </p:nvSpPr>
        <p:spPr>
          <a:xfrm>
            <a:off x="838200" y="1825625"/>
            <a:ext cx="5181600" cy="435133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8F64E7F7-0A51-4947-B7EF-BAD31F18D36F}"/>
              </a:ext>
            </a:extLst>
          </p:cNvPr>
          <p:cNvSpPr>
            <a:spLocks noGrp="1"/>
          </p:cNvSpPr>
          <p:nvPr>
            <p:ph sz="half" idx="2"/>
          </p:nvPr>
        </p:nvSpPr>
        <p:spPr>
          <a:xfrm>
            <a:off x="6172200" y="1825625"/>
            <a:ext cx="5181600" cy="4351338"/>
          </a:xfrm>
        </p:spPr>
        <p:txBody>
          <a:bodyPr/>
          <a:lstStyle>
            <a:lvl2pPr>
              <a:defRPr>
                <a:latin typeface="Trebuchet MS" panose="020B0603020202020204" pitchFamily="34" charset="0"/>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a:extLst>
              <a:ext uri="{FF2B5EF4-FFF2-40B4-BE49-F238E27FC236}">
                <a16:creationId xmlns:a16="http://schemas.microsoft.com/office/drawing/2014/main" id="{F0D69C72-0138-4272-87E7-D1E8145CAA42}"/>
              </a:ext>
            </a:extLst>
          </p:cNvPr>
          <p:cNvSpPr>
            <a:spLocks noGrp="1"/>
          </p:cNvSpPr>
          <p:nvPr>
            <p:ph type="dt" sz="half" idx="10"/>
          </p:nvPr>
        </p:nvSpPr>
        <p:spPr/>
        <p:txBody>
          <a:bodyPr/>
          <a:lstStyle/>
          <a:p>
            <a:fld id="{8752CE6F-E49A-4D1E-84E3-1B33AF850FA3}" type="datetime1">
              <a:rPr lang="fr-FR" smtClean="0"/>
              <a:pPr/>
              <a:t>27/11/2022</a:t>
            </a:fld>
            <a:endParaRPr lang="fr-FR"/>
          </a:p>
        </p:txBody>
      </p:sp>
      <p:sp>
        <p:nvSpPr>
          <p:cNvPr id="6" name="Espace réservé du pied de page 5">
            <a:extLst>
              <a:ext uri="{FF2B5EF4-FFF2-40B4-BE49-F238E27FC236}">
                <a16:creationId xmlns:a16="http://schemas.microsoft.com/office/drawing/2014/main" id="{B7C8E7D9-27A1-4A7D-BBA2-3C20E88ACE68}"/>
              </a:ext>
            </a:extLst>
          </p:cNvPr>
          <p:cNvSpPr>
            <a:spLocks noGrp="1"/>
          </p:cNvSpPr>
          <p:nvPr>
            <p:ph type="ftr" sz="quarter" idx="11"/>
          </p:nvPr>
        </p:nvSpPr>
        <p:spPr/>
        <p:txBody>
          <a:bodyPr/>
          <a:lstStyle/>
          <a:p>
            <a:r>
              <a:rPr lang="fr-FR"/>
              <a:t>EDASE - ÉCOLE DES AVOCATS DU SUD-EST</a:t>
            </a:r>
          </a:p>
        </p:txBody>
      </p:sp>
      <p:sp>
        <p:nvSpPr>
          <p:cNvPr id="7" name="Espace réservé du numéro de diapositive 6">
            <a:extLst>
              <a:ext uri="{FF2B5EF4-FFF2-40B4-BE49-F238E27FC236}">
                <a16:creationId xmlns:a16="http://schemas.microsoft.com/office/drawing/2014/main" id="{802EBB43-421B-4939-A277-1953410994D4}"/>
              </a:ext>
            </a:extLst>
          </p:cNvPr>
          <p:cNvSpPr>
            <a:spLocks noGrp="1"/>
          </p:cNvSpPr>
          <p:nvPr>
            <p:ph type="sldNum" sz="quarter" idx="12"/>
          </p:nvPr>
        </p:nvSpPr>
        <p:spPr/>
        <p:txBody>
          <a:bodyPr/>
          <a:lstStyle/>
          <a:p>
            <a:fld id="{38A3D1BC-4328-45BB-A374-B8780A0FC512}" type="slidenum">
              <a:rPr lang="fr-FR" smtClean="0"/>
              <a:pPr/>
              <a:t>‹N°›</a:t>
            </a:fld>
            <a:endParaRPr lang="fr-F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2446"/>
            <a:ext cx="6128659" cy="682060"/>
          </a:xfrm>
          <a:prstGeom prst="rect">
            <a:avLst/>
          </a:prstGeom>
        </p:spPr>
      </p:pic>
    </p:spTree>
    <p:extLst>
      <p:ext uri="{BB962C8B-B14F-4D97-AF65-F5344CB8AC3E}">
        <p14:creationId xmlns:p14="http://schemas.microsoft.com/office/powerpoint/2010/main" val="641637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52B281-1284-4718-A0C0-71A36057B84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555B164-2D16-47C4-9559-A22E2A53DDEE}"/>
              </a:ext>
            </a:extLst>
          </p:cNvPr>
          <p:cNvSpPr>
            <a:spLocks noGrp="1"/>
          </p:cNvSpPr>
          <p:nvPr>
            <p:ph type="dt" sz="half" idx="10"/>
          </p:nvPr>
        </p:nvSpPr>
        <p:spPr/>
        <p:txBody>
          <a:bodyPr/>
          <a:lstStyle/>
          <a:p>
            <a:fld id="{8D3C84D6-F87D-482D-84EF-2BF69C1D1B89}" type="datetime1">
              <a:rPr lang="fr-FR" smtClean="0"/>
              <a:pPr/>
              <a:t>27/11/2022</a:t>
            </a:fld>
            <a:endParaRPr lang="fr-FR"/>
          </a:p>
        </p:txBody>
      </p:sp>
      <p:sp>
        <p:nvSpPr>
          <p:cNvPr id="4" name="Espace réservé du pied de page 3">
            <a:extLst>
              <a:ext uri="{FF2B5EF4-FFF2-40B4-BE49-F238E27FC236}">
                <a16:creationId xmlns:a16="http://schemas.microsoft.com/office/drawing/2014/main" id="{3BC62F59-0D51-4D9F-B1C1-C71ADED73BE5}"/>
              </a:ext>
            </a:extLst>
          </p:cNvPr>
          <p:cNvSpPr>
            <a:spLocks noGrp="1"/>
          </p:cNvSpPr>
          <p:nvPr>
            <p:ph type="ftr" sz="quarter" idx="11"/>
          </p:nvPr>
        </p:nvSpPr>
        <p:spPr/>
        <p:txBody>
          <a:bodyPr/>
          <a:lstStyle/>
          <a:p>
            <a:r>
              <a:rPr lang="fr-FR"/>
              <a:t>EDASE - ÉCOLE DES AVOCATS DU SUD-EST</a:t>
            </a:r>
          </a:p>
        </p:txBody>
      </p:sp>
      <p:sp>
        <p:nvSpPr>
          <p:cNvPr id="5" name="Espace réservé du numéro de diapositive 4">
            <a:extLst>
              <a:ext uri="{FF2B5EF4-FFF2-40B4-BE49-F238E27FC236}">
                <a16:creationId xmlns:a16="http://schemas.microsoft.com/office/drawing/2014/main" id="{A78788C2-C7D7-4C5B-B51D-56E4ABCC084A}"/>
              </a:ext>
            </a:extLst>
          </p:cNvPr>
          <p:cNvSpPr>
            <a:spLocks noGrp="1"/>
          </p:cNvSpPr>
          <p:nvPr>
            <p:ph type="sldNum" sz="quarter" idx="12"/>
          </p:nvPr>
        </p:nvSpPr>
        <p:spPr/>
        <p:txBody>
          <a:bodyPr/>
          <a:lstStyle/>
          <a:p>
            <a:fld id="{38A3D1BC-4328-45BB-A374-B8780A0FC512}" type="slidenum">
              <a:rPr lang="fr-FR" smtClean="0"/>
              <a:pPr/>
              <a:t>‹N°›</a:t>
            </a:fld>
            <a:endParaRPr lang="fr-FR"/>
          </a:p>
        </p:txBody>
      </p: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2446"/>
            <a:ext cx="6128659" cy="682060"/>
          </a:xfrm>
          <a:prstGeom prst="rect">
            <a:avLst/>
          </a:prstGeom>
        </p:spPr>
      </p:pic>
    </p:spTree>
    <p:extLst>
      <p:ext uri="{BB962C8B-B14F-4D97-AF65-F5344CB8AC3E}">
        <p14:creationId xmlns:p14="http://schemas.microsoft.com/office/powerpoint/2010/main" val="3314046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F7BED68-8410-490F-81A0-961F405F92E2}"/>
              </a:ext>
            </a:extLst>
          </p:cNvPr>
          <p:cNvSpPr>
            <a:spLocks noGrp="1"/>
          </p:cNvSpPr>
          <p:nvPr>
            <p:ph type="dt" sz="half" idx="10"/>
          </p:nvPr>
        </p:nvSpPr>
        <p:spPr/>
        <p:txBody>
          <a:bodyPr/>
          <a:lstStyle/>
          <a:p>
            <a:fld id="{7851C5A9-22D1-4640-B23F-0E2EEE095924}" type="datetime1">
              <a:rPr lang="fr-FR" smtClean="0"/>
              <a:pPr/>
              <a:t>27/11/2022</a:t>
            </a:fld>
            <a:endParaRPr lang="fr-FR"/>
          </a:p>
        </p:txBody>
      </p:sp>
      <p:sp>
        <p:nvSpPr>
          <p:cNvPr id="3" name="Espace réservé du pied de page 2">
            <a:extLst>
              <a:ext uri="{FF2B5EF4-FFF2-40B4-BE49-F238E27FC236}">
                <a16:creationId xmlns:a16="http://schemas.microsoft.com/office/drawing/2014/main" id="{F3AC9922-5C3B-4CFF-8D45-5E10A07ED6E6}"/>
              </a:ext>
            </a:extLst>
          </p:cNvPr>
          <p:cNvSpPr>
            <a:spLocks noGrp="1"/>
          </p:cNvSpPr>
          <p:nvPr>
            <p:ph type="ftr" sz="quarter" idx="11"/>
          </p:nvPr>
        </p:nvSpPr>
        <p:spPr/>
        <p:txBody>
          <a:bodyPr/>
          <a:lstStyle/>
          <a:p>
            <a:r>
              <a:rPr lang="fr-FR"/>
              <a:t>EDASE - ÉCOLE DES AVOCATS DU SUD-EST</a:t>
            </a:r>
          </a:p>
        </p:txBody>
      </p:sp>
      <p:sp>
        <p:nvSpPr>
          <p:cNvPr id="4" name="Espace réservé du numéro de diapositive 3">
            <a:extLst>
              <a:ext uri="{FF2B5EF4-FFF2-40B4-BE49-F238E27FC236}">
                <a16:creationId xmlns:a16="http://schemas.microsoft.com/office/drawing/2014/main" id="{2D6B67B1-8A48-48F1-AA87-C8F726FB3082}"/>
              </a:ext>
            </a:extLst>
          </p:cNvPr>
          <p:cNvSpPr>
            <a:spLocks noGrp="1"/>
          </p:cNvSpPr>
          <p:nvPr>
            <p:ph type="sldNum" sz="quarter" idx="12"/>
          </p:nvPr>
        </p:nvSpPr>
        <p:spPr/>
        <p:txBody>
          <a:bodyPr/>
          <a:lstStyle/>
          <a:p>
            <a:fld id="{38A3D1BC-4328-45BB-A374-B8780A0FC512}" type="slidenum">
              <a:rPr lang="fr-FR" smtClean="0"/>
              <a:pPr/>
              <a:t>‹N°›</a:t>
            </a:fld>
            <a:endParaRPr lang="fr-FR"/>
          </a:p>
        </p:txBody>
      </p:sp>
    </p:spTree>
    <p:extLst>
      <p:ext uri="{BB962C8B-B14F-4D97-AF65-F5344CB8AC3E}">
        <p14:creationId xmlns:p14="http://schemas.microsoft.com/office/powerpoint/2010/main" val="2150504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B296C8-30FA-4068-A0AF-AA25FC59D71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B6F8ECB-4C21-4AD2-8A94-3D58A3FAE081}"/>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a:extLst>
              <a:ext uri="{FF2B5EF4-FFF2-40B4-BE49-F238E27FC236}">
                <a16:creationId xmlns:a16="http://schemas.microsoft.com/office/drawing/2014/main" id="{B17112F3-4F29-431E-93D9-5B187057F1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944CC4B-1B2B-45CF-B165-51A8858AF2EA}"/>
              </a:ext>
            </a:extLst>
          </p:cNvPr>
          <p:cNvSpPr>
            <a:spLocks noGrp="1"/>
          </p:cNvSpPr>
          <p:nvPr>
            <p:ph type="dt" sz="half" idx="10"/>
          </p:nvPr>
        </p:nvSpPr>
        <p:spPr/>
        <p:txBody>
          <a:bodyPr/>
          <a:lstStyle/>
          <a:p>
            <a:fld id="{C2674BD8-A34F-4FCF-A7FB-13CE243779CA}" type="datetime1">
              <a:rPr lang="fr-FR" smtClean="0"/>
              <a:pPr/>
              <a:t>27/11/2022</a:t>
            </a:fld>
            <a:endParaRPr lang="fr-FR"/>
          </a:p>
        </p:txBody>
      </p:sp>
      <p:sp>
        <p:nvSpPr>
          <p:cNvPr id="6" name="Espace réservé du pied de page 5">
            <a:extLst>
              <a:ext uri="{FF2B5EF4-FFF2-40B4-BE49-F238E27FC236}">
                <a16:creationId xmlns:a16="http://schemas.microsoft.com/office/drawing/2014/main" id="{125016D0-3245-4E73-8431-EB3CA727D704}"/>
              </a:ext>
            </a:extLst>
          </p:cNvPr>
          <p:cNvSpPr>
            <a:spLocks noGrp="1"/>
          </p:cNvSpPr>
          <p:nvPr>
            <p:ph type="ftr" sz="quarter" idx="11"/>
          </p:nvPr>
        </p:nvSpPr>
        <p:spPr/>
        <p:txBody>
          <a:bodyPr/>
          <a:lstStyle/>
          <a:p>
            <a:r>
              <a:rPr lang="fr-FR"/>
              <a:t>EDASE - ÉCOLE DES AVOCATS DU SUD-EST</a:t>
            </a:r>
          </a:p>
        </p:txBody>
      </p:sp>
      <p:sp>
        <p:nvSpPr>
          <p:cNvPr id="7" name="Espace réservé du numéro de diapositive 6">
            <a:extLst>
              <a:ext uri="{FF2B5EF4-FFF2-40B4-BE49-F238E27FC236}">
                <a16:creationId xmlns:a16="http://schemas.microsoft.com/office/drawing/2014/main" id="{906003D4-FB8C-4BAF-892E-91F920809B50}"/>
              </a:ext>
            </a:extLst>
          </p:cNvPr>
          <p:cNvSpPr>
            <a:spLocks noGrp="1"/>
          </p:cNvSpPr>
          <p:nvPr>
            <p:ph type="sldNum" sz="quarter" idx="12"/>
          </p:nvPr>
        </p:nvSpPr>
        <p:spPr/>
        <p:txBody>
          <a:bodyPr/>
          <a:lstStyle/>
          <a:p>
            <a:fld id="{38A3D1BC-4328-45BB-A374-B8780A0FC512}" type="slidenum">
              <a:rPr lang="fr-FR" smtClean="0"/>
              <a:pPr/>
              <a:t>‹N°›</a:t>
            </a:fld>
            <a:endParaRPr lang="fr-F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2446"/>
            <a:ext cx="6128659" cy="682060"/>
          </a:xfrm>
          <a:prstGeom prst="rect">
            <a:avLst/>
          </a:prstGeom>
        </p:spPr>
      </p:pic>
    </p:spTree>
    <p:extLst>
      <p:ext uri="{BB962C8B-B14F-4D97-AF65-F5344CB8AC3E}">
        <p14:creationId xmlns:p14="http://schemas.microsoft.com/office/powerpoint/2010/main" val="997801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5ACF54-E1D1-4CEB-BFF0-F9C36F53C521}"/>
              </a:ext>
            </a:extLst>
          </p:cNvPr>
          <p:cNvSpPr>
            <a:spLocks noGrp="1"/>
          </p:cNvSpPr>
          <p:nvPr>
            <p:ph type="title"/>
          </p:nvPr>
        </p:nvSpPr>
        <p:spPr>
          <a:xfrm>
            <a:off x="839788" y="457200"/>
            <a:ext cx="3932237" cy="1600200"/>
          </a:xfrm>
        </p:spPr>
        <p:txBody>
          <a:bodyPr anchor="b"/>
          <a:lstStyle>
            <a:lvl1pPr>
              <a:defRPr sz="3200"/>
            </a:lvl1pPr>
          </a:lstStyle>
          <a:p>
            <a:r>
              <a:rPr lang="fr-FR" dirty="0"/>
              <a:t>Modifiez le style du titre</a:t>
            </a:r>
          </a:p>
        </p:txBody>
      </p:sp>
      <p:sp>
        <p:nvSpPr>
          <p:cNvPr id="3" name="Espace réservé pour une image  2">
            <a:extLst>
              <a:ext uri="{FF2B5EF4-FFF2-40B4-BE49-F238E27FC236}">
                <a16:creationId xmlns:a16="http://schemas.microsoft.com/office/drawing/2014/main" id="{7D2347D6-A648-4448-9C04-356CE0D21900}"/>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B3BF4EE-2E5D-445F-8704-D69FBB18E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5" name="Espace réservé de la date 4">
            <a:extLst>
              <a:ext uri="{FF2B5EF4-FFF2-40B4-BE49-F238E27FC236}">
                <a16:creationId xmlns:a16="http://schemas.microsoft.com/office/drawing/2014/main" id="{634B8818-B27F-4A15-8D17-15477834F071}"/>
              </a:ext>
            </a:extLst>
          </p:cNvPr>
          <p:cNvSpPr>
            <a:spLocks noGrp="1"/>
          </p:cNvSpPr>
          <p:nvPr>
            <p:ph type="dt" sz="half" idx="10"/>
          </p:nvPr>
        </p:nvSpPr>
        <p:spPr/>
        <p:txBody>
          <a:bodyPr/>
          <a:lstStyle/>
          <a:p>
            <a:fld id="{FDF54FA1-4CF5-4F4D-A972-D269687E7CD4}" type="datetime1">
              <a:rPr lang="fr-FR" smtClean="0"/>
              <a:pPr/>
              <a:t>27/11/2022</a:t>
            </a:fld>
            <a:endParaRPr lang="fr-FR"/>
          </a:p>
        </p:txBody>
      </p:sp>
      <p:sp>
        <p:nvSpPr>
          <p:cNvPr id="6" name="Espace réservé du pied de page 5">
            <a:extLst>
              <a:ext uri="{FF2B5EF4-FFF2-40B4-BE49-F238E27FC236}">
                <a16:creationId xmlns:a16="http://schemas.microsoft.com/office/drawing/2014/main" id="{791404BD-A8CC-439B-A2F8-D32D94D5B8EA}"/>
              </a:ext>
            </a:extLst>
          </p:cNvPr>
          <p:cNvSpPr>
            <a:spLocks noGrp="1"/>
          </p:cNvSpPr>
          <p:nvPr>
            <p:ph type="ftr" sz="quarter" idx="11"/>
          </p:nvPr>
        </p:nvSpPr>
        <p:spPr/>
        <p:txBody>
          <a:bodyPr/>
          <a:lstStyle/>
          <a:p>
            <a:r>
              <a:rPr lang="fr-FR"/>
              <a:t>EDASE - ÉCOLE DES AVOCATS DU SUD-EST</a:t>
            </a:r>
          </a:p>
        </p:txBody>
      </p:sp>
      <p:sp>
        <p:nvSpPr>
          <p:cNvPr id="7" name="Espace réservé du numéro de diapositive 6">
            <a:extLst>
              <a:ext uri="{FF2B5EF4-FFF2-40B4-BE49-F238E27FC236}">
                <a16:creationId xmlns:a16="http://schemas.microsoft.com/office/drawing/2014/main" id="{13BFC512-ED13-44A2-985F-B7438318AC3A}"/>
              </a:ext>
            </a:extLst>
          </p:cNvPr>
          <p:cNvSpPr>
            <a:spLocks noGrp="1"/>
          </p:cNvSpPr>
          <p:nvPr>
            <p:ph type="sldNum" sz="quarter" idx="12"/>
          </p:nvPr>
        </p:nvSpPr>
        <p:spPr/>
        <p:txBody>
          <a:bodyPr/>
          <a:lstStyle/>
          <a:p>
            <a:fld id="{38A3D1BC-4328-45BB-A374-B8780A0FC512}" type="slidenum">
              <a:rPr lang="fr-FR" smtClean="0"/>
              <a:pPr/>
              <a:t>‹N°›</a:t>
            </a:fld>
            <a:endParaRPr lang="fr-F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2446"/>
            <a:ext cx="6128659" cy="682060"/>
          </a:xfrm>
          <a:prstGeom prst="rect">
            <a:avLst/>
          </a:prstGeom>
        </p:spPr>
      </p:pic>
    </p:spTree>
    <p:extLst>
      <p:ext uri="{BB962C8B-B14F-4D97-AF65-F5344CB8AC3E}">
        <p14:creationId xmlns:p14="http://schemas.microsoft.com/office/powerpoint/2010/main" val="3544277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rgbClr val="70C5CA"/>
            </a:gs>
          </a:gsLst>
          <a:lin ang="2520000" scaled="0"/>
          <a:tileRect/>
        </a:gra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6271D98-B126-4242-8999-3D47E15C5833}"/>
              </a:ext>
            </a:extLst>
          </p:cNvPr>
          <p:cNvSpPr>
            <a:spLocks noGrp="1"/>
          </p:cNvSpPr>
          <p:nvPr>
            <p:ph type="title"/>
          </p:nvPr>
        </p:nvSpPr>
        <p:spPr>
          <a:xfrm>
            <a:off x="838200" y="731290"/>
            <a:ext cx="10515600" cy="1325563"/>
          </a:xfrm>
          <a:prstGeom prst="rect">
            <a:avLst/>
          </a:prstGeom>
        </p:spPr>
        <p:txBody>
          <a:bodyPr vert="horz" lIns="91440" tIns="45720" rIns="91440" bIns="45720" rtlCol="0" anchor="ctr">
            <a:normAutofit/>
          </a:bodyPr>
          <a:lstStyle/>
          <a:p>
            <a:r>
              <a:rPr lang="fr-FR" sz="4000" b="1" dirty="0">
                <a:solidFill>
                  <a:srgbClr val="70C5CA"/>
                </a:solidFill>
              </a:rPr>
              <a:t>:::</a:t>
            </a:r>
            <a:r>
              <a:rPr lang="fr-FR" sz="4000" b="1" dirty="0"/>
              <a:t> TITRE </a:t>
            </a:r>
            <a:r>
              <a:rPr lang="fr-FR" sz="4000" b="1" dirty="0">
                <a:solidFill>
                  <a:srgbClr val="70C5CA"/>
                </a:solidFill>
              </a:rPr>
              <a:t>:::</a:t>
            </a:r>
            <a:endParaRPr lang="fr-FR" dirty="0"/>
          </a:p>
        </p:txBody>
      </p:sp>
      <p:sp>
        <p:nvSpPr>
          <p:cNvPr id="3" name="Espace réservé du texte 2">
            <a:extLst>
              <a:ext uri="{FF2B5EF4-FFF2-40B4-BE49-F238E27FC236}">
                <a16:creationId xmlns:a16="http://schemas.microsoft.com/office/drawing/2014/main" id="{EAE3F9FD-CD33-4B22-A1CD-647CF2233ED3}"/>
              </a:ext>
            </a:extLst>
          </p:cNvPr>
          <p:cNvSpPr>
            <a:spLocks noGrp="1"/>
          </p:cNvSpPr>
          <p:nvPr>
            <p:ph type="body" idx="1"/>
          </p:nvPr>
        </p:nvSpPr>
        <p:spPr>
          <a:xfrm>
            <a:off x="838200" y="2056851"/>
            <a:ext cx="10515600" cy="4120112"/>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55C34D1A-460A-4880-BEAA-F40274B1A4E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3B5E5-026B-4F52-937C-5B9D8E2CA7B3}" type="datetime1">
              <a:rPr lang="fr-FR" smtClean="0"/>
              <a:pPr/>
              <a:t>27/11/2022</a:t>
            </a:fld>
            <a:endParaRPr lang="fr-FR"/>
          </a:p>
        </p:txBody>
      </p:sp>
      <p:sp>
        <p:nvSpPr>
          <p:cNvPr id="5" name="Espace réservé du pied de page 4">
            <a:extLst>
              <a:ext uri="{FF2B5EF4-FFF2-40B4-BE49-F238E27FC236}">
                <a16:creationId xmlns:a16="http://schemas.microsoft.com/office/drawing/2014/main" id="{FB17532D-BE31-475E-BD6E-9AE960C4034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72EDEF2F-FBC9-4506-911C-4A6AE677151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A3D1BC-4328-45BB-A374-B8780A0FC512}" type="slidenum">
              <a:rPr lang="fr-FR" smtClean="0"/>
              <a:pPr/>
              <a:t>‹N°›</a:t>
            </a:fld>
            <a:endParaRPr lang="fr-FR"/>
          </a:p>
        </p:txBody>
      </p:sp>
    </p:spTree>
    <p:extLst>
      <p:ext uri="{BB962C8B-B14F-4D97-AF65-F5344CB8AC3E}">
        <p14:creationId xmlns:p14="http://schemas.microsoft.com/office/powerpoint/2010/main" val="107670695"/>
      </p:ext>
    </p:extLst>
  </p:cSld>
  <p:clrMap bg1="lt1" tx1="dk1" bg2="lt2" tx2="dk2" accent1="accent1" accent2="accent2" accent3="accent3" accent4="accent4" accent5="accent5" accent6="accent6" hlink="hlink" folHlink="folHlink"/>
  <p:sldLayoutIdLst>
    <p:sldLayoutId id="2147483670" r:id="rId1"/>
    <p:sldLayoutId id="2147483679" r:id="rId2"/>
    <p:sldLayoutId id="2147483671" r:id="rId3"/>
    <p:sldLayoutId id="2147483673" r:id="rId4"/>
    <p:sldLayoutId id="2147483675" r:id="rId5"/>
    <p:sldLayoutId id="2147483676" r:id="rId6"/>
    <p:sldLayoutId id="2147483677" r:id="rId7"/>
    <p:sldLayoutId id="2147483678" r:id="rId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dt="0"/>
  <p:txStyles>
    <p:titleStyle>
      <a:lvl1pPr algn="l" defTabSz="914400" rtl="0" eaLnBrk="1" latinLnBrk="0" hangingPunct="1">
        <a:lnSpc>
          <a:spcPct val="90000"/>
        </a:lnSpc>
        <a:spcBef>
          <a:spcPct val="0"/>
        </a:spcBef>
        <a:buNone/>
        <a:defRPr sz="4400" kern="1200">
          <a:solidFill>
            <a:srgbClr val="756561"/>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5656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5656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5656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5656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5656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legifrance.gouv.fr/affichCodeArticle.do?cidTexte=LEGITEXT000006070716&amp;idArticle=LEGIARTI000006410153&amp;dateTexte=&amp;categorieLien=cid"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0716&amp;idArticle=LEGIARTI000006410156&amp;dateTexte=&amp;categorieLien=cid" TargetMode="External"/><Relationship Id="rId2" Type="http://schemas.openxmlformats.org/officeDocument/2006/relationships/hyperlink" Target="https://www.legifrance.gouv.fr/affichCodeArticle.do?cidTexte=LEGITEXT000006070716&amp;idArticle=LEGIARTI000006410153&amp;dateTexte=&amp;categorieLien=cid" TargetMode="External"/><Relationship Id="rId1" Type="http://schemas.openxmlformats.org/officeDocument/2006/relationships/slideLayout" Target="../slideLayouts/slideLayout7.xml"/><Relationship Id="rId4" Type="http://schemas.openxmlformats.org/officeDocument/2006/relationships/hyperlink" Target="https://www.legifrance.gouv.fr/affichCodeArticle.do?cidTexte=LEGITEXT000006071164&amp;idArticle=LEGIARTI000038264046&amp;dateTexte=&amp;categorieLien=ci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doctrine.fr/e/ENTDC45E1B5FFD0AEC928E9?source=decisionPageLin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0716&amp;idArticle=LEGIARTI000006410330&amp;dateTexte=&amp;categorieLien=cid" TargetMode="External"/><Relationship Id="rId2" Type="http://schemas.openxmlformats.org/officeDocument/2006/relationships/hyperlink" Target="https://www.legifrance.gouv.fr/affichCodeArticle.do?cidTexte=LEGITEXT000006070716&amp;idArticle=LEGIARTI000025181506&amp;dateTexte=&amp;categorieLien=cid"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1164&amp;idArticle=LEGIARTI000039011914&amp;dateTexte=&amp;categorieLien=cid" TargetMode="External"/><Relationship Id="rId2" Type="http://schemas.openxmlformats.org/officeDocument/2006/relationships/hyperlink" Target="https://www.legifrance.gouv.fr/affichCodeArticle.do?cidTexte=LEGITEXT000006071164&amp;idArticle=LEGIARTI000039011906&amp;dateTexte=&amp;categorieLien=cid" TargetMode="External"/><Relationship Id="rId1" Type="http://schemas.openxmlformats.org/officeDocument/2006/relationships/slideLayout" Target="../slideLayouts/slideLayout7.xml"/><Relationship Id="rId4" Type="http://schemas.openxmlformats.org/officeDocument/2006/relationships/hyperlink" Target="https://www.legifrance.gouv.fr/affichCodeArticle.do?cidTexte=LEGITEXT000025024948&amp;idArticle=LEGIARTI000032009727&amp;dateTexte=&amp;categorieLien=cid"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www.legifrance.gouv.fr/affichCodeArticle.do?cidTexte=LEGITEXT000006072050&amp;idArticle=LEGIARTI000006902890&amp;dateTexte=&amp;categorieLien=cid"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s://www.legifrance.gouv.fr/affichCodeArticle.do?cidTexte=LEGITEXT000006070716&amp;idArticle=LEGIARTI000039485410&amp;dateTexte=&amp;categorieLien=cid"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www.doctrine.fr/l/texts/codes/LEGITEXT000006070716/articles/LEGIARTI000006410991?source=decisionPageLink&amp;origin=JURITEXT000043253032" TargetMode="External"/><Relationship Id="rId7" Type="http://schemas.openxmlformats.org/officeDocument/2006/relationships/hyperlink" Target="https://www.doctrine.fr/l/texts/codes/LEGITEXT000006070716/articles/LEGIARTI000006411761?version=LEGIARTI000006411761&amp;source=decisionPageLink&amp;origin=JURITEXT000043253032" TargetMode="External"/><Relationship Id="rId2" Type="http://schemas.openxmlformats.org/officeDocument/2006/relationships/hyperlink" Target="https://www.doctrine.fr/l/texts/codes/LEGITEXT000006070716/articles/LEGIARTI000006410982?version=LEGIARTI000006410982&amp;source=decisionPageLink&amp;origin=JURITEXT000043253032" TargetMode="External"/><Relationship Id="rId1" Type="http://schemas.openxmlformats.org/officeDocument/2006/relationships/slideLayout" Target="../slideLayouts/slideLayout7.xml"/><Relationship Id="rId6" Type="http://schemas.openxmlformats.org/officeDocument/2006/relationships/hyperlink" Target="https://www.doctrine.fr/l/texts/codes/LEGITEXT000006070721/articles/LEGIARTI000006447497?source=decisionPageLink&amp;origin=JURITEXT000043253032" TargetMode="External"/><Relationship Id="rId5" Type="http://schemas.openxmlformats.org/officeDocument/2006/relationships/hyperlink" Target="https://www.doctrine.fr/l/texts/codes/LEGITEXT000006070716/articles/LEGIARTI000006411759?version=LEGIARTI000006411759&amp;source=decisionPageLink&amp;origin=JURITEXT000043253032" TargetMode="External"/><Relationship Id="rId4" Type="http://schemas.openxmlformats.org/officeDocument/2006/relationships/hyperlink" Target="https://www.doctrine.fr/l/texts/codes/LEGITEXT000006070716/articles/LEGIARTI000006410999?source=decisionPageLink&amp;origin=JURITEXT000043253032"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0716&amp;idArticle=LEGIARTI000006411514&amp;dateTexte=&amp;categorieLien=cid" TargetMode="External"/><Relationship Id="rId2" Type="http://schemas.openxmlformats.org/officeDocument/2006/relationships/hyperlink" Target="https://www.legifrance.gouv.fr/affichTexte.do?cidTexte=JORFTEXT000045243542&amp;categorieLien=cid"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pied de page 3">
            <a:extLst>
              <a:ext uri="{FF2B5EF4-FFF2-40B4-BE49-F238E27FC236}">
                <a16:creationId xmlns:a16="http://schemas.microsoft.com/office/drawing/2014/main" id="{16391A17-1AE3-43C6-8500-3F1416E33035}"/>
              </a:ext>
            </a:extLst>
          </p:cNvPr>
          <p:cNvSpPr>
            <a:spLocks noGrp="1"/>
          </p:cNvSpPr>
          <p:nvPr>
            <p:ph type="ftr" sz="quarter" idx="11"/>
          </p:nvPr>
        </p:nvSpPr>
        <p:spPr/>
        <p:txBody>
          <a:bodyPr/>
          <a:lstStyle/>
          <a:p>
            <a:r>
              <a:rPr lang="fr-FR" dirty="0"/>
              <a:t>EDASE - ÉCOLE DES AVOCATS DU SUD-EST</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886" y="1031134"/>
            <a:ext cx="9345329" cy="5325218"/>
          </a:xfrm>
          <a:prstGeom prst="rect">
            <a:avLst/>
          </a:prstGeom>
        </p:spPr>
      </p:pic>
    </p:spTree>
    <p:extLst>
      <p:ext uri="{BB962C8B-B14F-4D97-AF65-F5344CB8AC3E}">
        <p14:creationId xmlns:p14="http://schemas.microsoft.com/office/powerpoint/2010/main" val="3702681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10</a:t>
            </a:fld>
            <a:endParaRPr lang="fr-FR"/>
          </a:p>
        </p:txBody>
      </p:sp>
      <p:sp>
        <p:nvSpPr>
          <p:cNvPr id="7" name="Espace réservé du texte 3"/>
          <p:cNvSpPr>
            <a:spLocks noGrp="1"/>
          </p:cNvSpPr>
          <p:nvPr>
            <p:ph idx="1"/>
          </p:nvPr>
        </p:nvSpPr>
        <p:spPr>
          <a:xfrm>
            <a:off x="401638" y="987425"/>
            <a:ext cx="10953750" cy="5368925"/>
          </a:xfrm>
        </p:spPr>
        <p:txBody>
          <a:bodyPr>
            <a:normAutofit fontScale="25000" lnSpcReduction="20000"/>
          </a:bodyPr>
          <a:lstStyle/>
          <a:p>
            <a:pPr>
              <a:buNone/>
            </a:pPr>
            <a:r>
              <a:rPr lang="fr-FR" sz="3500" b="1" dirty="0"/>
              <a:t>   </a:t>
            </a:r>
          </a:p>
          <a:p>
            <a:pPr>
              <a:buNone/>
            </a:pPr>
            <a:r>
              <a:rPr lang="fr-FR" sz="5600" b="1" dirty="0"/>
              <a:t>   	  </a:t>
            </a:r>
            <a:r>
              <a:rPr lang="fr-FR" sz="6400" b="1" u="sng" dirty="0">
                <a:latin typeface="+mn-lt"/>
              </a:rPr>
              <a:t>PRESENTATION DES JUGEMENTS ET ECRITURES EN MATIERE CIVILE</a:t>
            </a:r>
            <a:endParaRPr lang="fr-FR" sz="6400" u="sng" dirty="0">
              <a:latin typeface="+mn-lt"/>
            </a:endParaRPr>
          </a:p>
          <a:p>
            <a:pPr>
              <a:buNone/>
            </a:pPr>
            <a:r>
              <a:rPr lang="fr-FR" sz="6400" b="1" dirty="0">
                <a:latin typeface="+mn-lt"/>
              </a:rPr>
              <a:t> </a:t>
            </a:r>
            <a:endParaRPr lang="fr-FR" sz="6400" dirty="0">
              <a:latin typeface="+mn-lt"/>
            </a:endParaRPr>
          </a:p>
          <a:p>
            <a:pPr>
              <a:buNone/>
            </a:pPr>
            <a:r>
              <a:rPr lang="fr-FR" sz="6400" b="1" dirty="0">
                <a:latin typeface="+mn-lt"/>
              </a:rPr>
              <a:t>    	 JUGEMENTS </a:t>
            </a:r>
            <a:endParaRPr lang="fr-FR" sz="6400" dirty="0">
              <a:latin typeface="+mn-lt"/>
            </a:endParaRPr>
          </a:p>
          <a:p>
            <a:pPr>
              <a:buNone/>
            </a:pPr>
            <a:r>
              <a:rPr lang="fr-FR" sz="6400" b="1" dirty="0">
                <a:latin typeface="+mn-lt"/>
              </a:rPr>
              <a:t> </a:t>
            </a:r>
            <a:endParaRPr lang="fr-FR" sz="6400" dirty="0">
              <a:latin typeface="+mn-lt"/>
            </a:endParaRPr>
          </a:p>
          <a:p>
            <a:pPr>
              <a:buNone/>
            </a:pPr>
            <a:r>
              <a:rPr lang="fr-FR" sz="6400" b="1" dirty="0">
                <a:latin typeface="+mn-lt"/>
              </a:rPr>
              <a:t>    	 454 à 456 CPC : </a:t>
            </a:r>
            <a:endParaRPr lang="fr-FR" sz="6400" dirty="0">
              <a:latin typeface="+mn-lt"/>
            </a:endParaRPr>
          </a:p>
          <a:p>
            <a:pPr>
              <a:buNone/>
            </a:pPr>
            <a:r>
              <a:rPr lang="fr-FR" sz="6400" b="1" dirty="0">
                <a:latin typeface="+mn-lt"/>
              </a:rPr>
              <a:t>    	 Mentions à peine de nullité : nom de la juridiction ; nom des juges ; date ; nom du greffier ; motivation </a:t>
            </a:r>
            <a:r>
              <a:rPr lang="fr-FR" sz="6400" b="1" dirty="0" err="1">
                <a:latin typeface="+mn-lt"/>
              </a:rPr>
              <a:t>etcc</a:t>
            </a:r>
            <a:endParaRPr lang="fr-FR" sz="6400" dirty="0">
              <a:latin typeface="+mn-lt"/>
            </a:endParaRPr>
          </a:p>
          <a:p>
            <a:pPr>
              <a:buNone/>
            </a:pPr>
            <a:r>
              <a:rPr lang="fr-FR" sz="6400" dirty="0">
                <a:latin typeface="+mn-lt"/>
              </a:rPr>
              <a:t> </a:t>
            </a:r>
          </a:p>
          <a:p>
            <a:pPr>
              <a:buNone/>
            </a:pPr>
            <a:r>
              <a:rPr lang="fr-FR" sz="6400" b="1" dirty="0">
                <a:latin typeface="+mn-lt"/>
              </a:rPr>
              <a:t>     Signature électronique</a:t>
            </a:r>
            <a:endParaRPr lang="fr-FR" sz="6400" dirty="0">
              <a:latin typeface="+mn-lt"/>
            </a:endParaRPr>
          </a:p>
          <a:p>
            <a:pPr>
              <a:buNone/>
            </a:pPr>
            <a:r>
              <a:rPr lang="fr-FR" sz="6400" b="1" dirty="0">
                <a:latin typeface="+mn-lt"/>
              </a:rPr>
              <a:t>     Décret 2017-1416 du 28 septembre 2017</a:t>
            </a:r>
            <a:endParaRPr lang="fr-FR" sz="6400" dirty="0">
              <a:latin typeface="+mn-lt"/>
            </a:endParaRPr>
          </a:p>
          <a:p>
            <a:pPr>
              <a:buNone/>
            </a:pPr>
            <a:r>
              <a:rPr lang="fr-FR" sz="6400" b="1" dirty="0">
                <a:latin typeface="+mn-lt"/>
              </a:rPr>
              <a:t>     Arrêté du 20 novembre 2020</a:t>
            </a:r>
            <a:endParaRPr lang="fr-FR" sz="6400" dirty="0">
              <a:latin typeface="+mn-lt"/>
            </a:endParaRPr>
          </a:p>
          <a:p>
            <a:pPr>
              <a:buNone/>
            </a:pPr>
            <a:r>
              <a:rPr lang="fr-FR" sz="6400" dirty="0">
                <a:latin typeface="+mn-lt"/>
              </a:rPr>
              <a:t>     La signature électronique garantit que toute modification ultérieure du document soit détectable, elle contient :</a:t>
            </a:r>
          </a:p>
          <a:p>
            <a:pPr>
              <a:buNone/>
            </a:pPr>
            <a:r>
              <a:rPr lang="fr-FR" sz="6400" dirty="0">
                <a:latin typeface="+mn-lt"/>
              </a:rPr>
              <a:t>     l'identification du signataire ;</a:t>
            </a:r>
          </a:p>
          <a:p>
            <a:pPr>
              <a:buNone/>
            </a:pPr>
            <a:r>
              <a:rPr lang="fr-FR" sz="6400" dirty="0">
                <a:latin typeface="+mn-lt"/>
              </a:rPr>
              <a:t>     un jeton d'horodatage garantissant l'intégrité du document et la date de signature ;</a:t>
            </a:r>
          </a:p>
          <a:p>
            <a:pPr>
              <a:buNone/>
            </a:pPr>
            <a:r>
              <a:rPr lang="fr-FR" sz="6400" dirty="0">
                <a:latin typeface="+mn-lt"/>
              </a:rPr>
              <a:t>     un certificat de signature électronique qualifié et valide, délivré par le ministère de la justice.</a:t>
            </a:r>
          </a:p>
          <a:p>
            <a:pPr>
              <a:buNone/>
            </a:pPr>
            <a:r>
              <a:rPr lang="fr-FR" sz="6400" b="1" dirty="0">
                <a:latin typeface="+mn-lt"/>
              </a:rPr>
              <a:t>     Décret n° 2022-245 du 25 février 2022</a:t>
            </a:r>
            <a:r>
              <a:rPr lang="fr-FR" sz="6400" dirty="0">
                <a:latin typeface="+mn-lt"/>
              </a:rPr>
              <a:t> insère un troisième alinéa à l'article 456 du CPC :</a:t>
            </a:r>
          </a:p>
          <a:p>
            <a:pPr algn="ctr">
              <a:buNone/>
            </a:pPr>
            <a:r>
              <a:rPr lang="fr-FR" sz="6400" b="1" i="1" dirty="0">
                <a:latin typeface="+mn-lt"/>
              </a:rPr>
              <a:t>    </a:t>
            </a:r>
            <a:r>
              <a:rPr lang="fr-FR" sz="6400" b="1" i="1" dirty="0">
                <a:solidFill>
                  <a:schemeClr val="tx1"/>
                </a:solidFill>
                <a:latin typeface="+mn-lt"/>
              </a:rPr>
              <a:t>« Le retrait de la qualification d'un ou plusieurs éléments nécessaires à la production de la signature constitue</a:t>
            </a:r>
          </a:p>
          <a:p>
            <a:pPr algn="ctr">
              <a:buNone/>
            </a:pPr>
            <a:r>
              <a:rPr lang="fr-FR" sz="6400" b="1" i="1" dirty="0">
                <a:solidFill>
                  <a:schemeClr val="tx1"/>
                </a:solidFill>
                <a:latin typeface="+mn-lt"/>
              </a:rPr>
              <a:t> un vice de forme du jugement »</a:t>
            </a:r>
          </a:p>
          <a:p>
            <a:pPr algn="ctr">
              <a:buNone/>
            </a:pPr>
            <a:r>
              <a:rPr lang="fr-FR" sz="5600" b="1" dirty="0"/>
              <a:t> </a:t>
            </a:r>
          </a:p>
          <a:p>
            <a:pPr>
              <a:buNone/>
            </a:pPr>
            <a:r>
              <a:rPr lang="fr-FR" sz="4300" dirty="0"/>
              <a:t> </a:t>
            </a:r>
          </a:p>
          <a:p>
            <a:pPr>
              <a:buNone/>
            </a:pPr>
            <a:r>
              <a:rPr lang="fr-FR" dirty="0"/>
              <a: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11</a:t>
            </a:fld>
            <a:endParaRPr lang="fr-FR"/>
          </a:p>
        </p:txBody>
      </p:sp>
      <p:sp>
        <p:nvSpPr>
          <p:cNvPr id="7" name="Espace réservé du texte 3"/>
          <p:cNvSpPr>
            <a:spLocks noGrp="1"/>
          </p:cNvSpPr>
          <p:nvPr>
            <p:ph idx="1"/>
          </p:nvPr>
        </p:nvSpPr>
        <p:spPr>
          <a:xfrm>
            <a:off x="374650" y="987425"/>
            <a:ext cx="10980738" cy="5368925"/>
          </a:xfrm>
        </p:spPr>
        <p:txBody>
          <a:bodyPr>
            <a:normAutofit fontScale="25000" lnSpcReduction="20000"/>
          </a:bodyPr>
          <a:lstStyle/>
          <a:p>
            <a:pPr>
              <a:buNone/>
            </a:pPr>
            <a:endParaRPr lang="fr-FR" b="1" dirty="0"/>
          </a:p>
          <a:p>
            <a:pPr>
              <a:buNone/>
            </a:pPr>
            <a:r>
              <a:rPr lang="fr-FR" sz="3500" b="1" dirty="0"/>
              <a:t>	</a:t>
            </a:r>
          </a:p>
          <a:p>
            <a:pPr>
              <a:buNone/>
            </a:pPr>
            <a:endParaRPr lang="fr-FR" sz="3500" b="1" i="1" u="sng" dirty="0">
              <a:latin typeface="+mn-lt"/>
            </a:endParaRPr>
          </a:p>
          <a:p>
            <a:pPr lvl="1">
              <a:buNone/>
            </a:pPr>
            <a:r>
              <a:rPr lang="fr-FR" sz="7200" b="1" i="1" u="sng" dirty="0">
                <a:latin typeface="+mn-lt"/>
              </a:rPr>
              <a:t>Jurisprudence</a:t>
            </a:r>
            <a:endParaRPr lang="fr-FR" sz="7200" i="1" u="sng" dirty="0">
              <a:latin typeface="+mn-lt"/>
            </a:endParaRPr>
          </a:p>
          <a:p>
            <a:pPr>
              <a:buNone/>
            </a:pPr>
            <a:r>
              <a:rPr lang="fr-FR" sz="7200" b="1" dirty="0">
                <a:latin typeface="+mn-lt"/>
              </a:rPr>
              <a:t> </a:t>
            </a:r>
            <a:endParaRPr lang="fr-FR" sz="7200" dirty="0">
              <a:latin typeface="+mn-lt"/>
            </a:endParaRPr>
          </a:p>
          <a:p>
            <a:pPr>
              <a:buNone/>
            </a:pPr>
            <a:r>
              <a:rPr lang="fr-FR" sz="7200" dirty="0">
                <a:latin typeface="+mn-lt"/>
              </a:rPr>
              <a:t> </a:t>
            </a:r>
          </a:p>
          <a:p>
            <a:pPr>
              <a:buNone/>
            </a:pPr>
            <a:r>
              <a:rPr lang="fr-FR" sz="7200" b="1" dirty="0">
                <a:latin typeface="+mn-lt"/>
              </a:rPr>
              <a:t>	Le nom des magistrats (art. 454 et 458 CPC)</a:t>
            </a:r>
            <a:endParaRPr lang="fr-FR" sz="7200" dirty="0">
              <a:latin typeface="+mn-lt"/>
            </a:endParaRPr>
          </a:p>
          <a:p>
            <a:pPr>
              <a:buNone/>
            </a:pPr>
            <a:r>
              <a:rPr lang="fr-FR" sz="7200" b="1" dirty="0">
                <a:latin typeface="+mn-lt"/>
              </a:rPr>
              <a:t>	Nullité de la décision pour manque de mention du nom d’un des trois magistrats</a:t>
            </a:r>
          </a:p>
          <a:p>
            <a:pPr>
              <a:buNone/>
            </a:pPr>
            <a:r>
              <a:rPr lang="fr-FR" sz="7200" b="1" dirty="0">
                <a:latin typeface="+mn-lt"/>
              </a:rPr>
              <a:t> </a:t>
            </a:r>
          </a:p>
          <a:p>
            <a:pPr>
              <a:buNone/>
            </a:pPr>
            <a:r>
              <a:rPr lang="fr-FR" sz="7200" b="1" dirty="0">
                <a:latin typeface="+mn-lt"/>
              </a:rPr>
              <a:t>	Cour de cassation, Chambre civile 2, 9 décembre 2021, 20-14.401 : </a:t>
            </a:r>
          </a:p>
          <a:p>
            <a:pPr>
              <a:buNone/>
            </a:pPr>
            <a:r>
              <a:rPr lang="fr-FR" sz="7200" b="1" dirty="0">
                <a:latin typeface="+mn-lt"/>
              </a:rPr>
              <a:t> </a:t>
            </a:r>
            <a:endParaRPr lang="fr-FR" sz="7200" dirty="0">
              <a:latin typeface="+mn-lt"/>
            </a:endParaRPr>
          </a:p>
          <a:p>
            <a:pPr>
              <a:buNone/>
            </a:pPr>
            <a:r>
              <a:rPr lang="fr-FR" sz="7200" b="1" dirty="0">
                <a:latin typeface="+mn-lt"/>
              </a:rPr>
              <a:t>	Le magistrat rapporteur doit délibérer</a:t>
            </a:r>
            <a:endParaRPr lang="fr-FR" sz="7200" dirty="0">
              <a:latin typeface="+mn-lt"/>
            </a:endParaRPr>
          </a:p>
          <a:p>
            <a:pPr>
              <a:buNone/>
            </a:pPr>
            <a:r>
              <a:rPr lang="fr-FR" sz="7200" dirty="0">
                <a:latin typeface="+mn-lt"/>
              </a:rPr>
              <a:t>	Le magistrat chargé du rapport qui tient seul l'audience pour entendre les plaidoiries doit appartenir à la formation qui délibère de l'affaire. </a:t>
            </a:r>
          </a:p>
          <a:p>
            <a:pPr>
              <a:buNone/>
            </a:pPr>
            <a:r>
              <a:rPr lang="fr-FR" sz="7200" b="1" dirty="0">
                <a:latin typeface="+mn-lt"/>
              </a:rPr>
              <a:t>	</a:t>
            </a:r>
            <a:r>
              <a:rPr lang="fr-FR" sz="7200" b="1" dirty="0" err="1">
                <a:latin typeface="+mn-lt"/>
              </a:rPr>
              <a:t>Cass</a:t>
            </a:r>
            <a:r>
              <a:rPr lang="fr-FR" sz="7200" b="1" dirty="0">
                <a:latin typeface="+mn-lt"/>
              </a:rPr>
              <a:t>. soc., 11 mai 2022, n° 20-18.812 : </a:t>
            </a:r>
            <a:r>
              <a:rPr lang="fr-FR" sz="7200" b="1" dirty="0" err="1">
                <a:latin typeface="+mn-lt"/>
              </a:rPr>
              <a:t>JurisData</a:t>
            </a:r>
            <a:r>
              <a:rPr lang="fr-FR" sz="7200" b="1" dirty="0">
                <a:latin typeface="+mn-lt"/>
              </a:rPr>
              <a:t> n° 2022-007624</a:t>
            </a:r>
            <a:endParaRPr lang="fr-FR" sz="7200" dirty="0">
              <a:latin typeface="+mn-lt"/>
            </a:endParaRPr>
          </a:p>
          <a:p>
            <a:pPr>
              <a:buNone/>
            </a:pPr>
            <a:r>
              <a:rPr lang="fr-FR" sz="7200" b="1" dirty="0">
                <a:latin typeface="+mn-lt"/>
              </a:rPr>
              <a:t> </a:t>
            </a:r>
            <a:endParaRPr lang="fr-FR" sz="7200" dirty="0">
              <a:latin typeface="+mn-lt"/>
            </a:endParaRPr>
          </a:p>
          <a:p>
            <a:pPr>
              <a:buNone/>
            </a:pPr>
            <a:r>
              <a:rPr lang="fr-FR" sz="7200" b="1" dirty="0">
                <a:latin typeface="+mn-lt"/>
              </a:rPr>
              <a:t> </a:t>
            </a:r>
            <a:endParaRPr lang="fr-FR" sz="7200" dirty="0">
              <a:latin typeface="+mn-lt"/>
            </a:endParaRPr>
          </a:p>
          <a:p>
            <a:pPr>
              <a:buNone/>
            </a:pPr>
            <a:r>
              <a:rPr lang="fr-FR" sz="7200" b="1" dirty="0">
                <a:latin typeface="+mn-lt"/>
              </a:rPr>
              <a:t> </a:t>
            </a:r>
            <a:endParaRPr lang="fr-FR" sz="7200" dirty="0">
              <a:latin typeface="+mn-lt"/>
            </a:endParaRPr>
          </a:p>
          <a:p>
            <a:pPr>
              <a:buNone/>
            </a:pPr>
            <a:r>
              <a:rPr lang="fr-FR" b="1" dirty="0"/>
              <a:t> </a:t>
            </a:r>
            <a:endParaRPr lang="fr-FR" dirty="0"/>
          </a:p>
          <a:p>
            <a:pPr>
              <a:buNone/>
            </a:pPr>
            <a:r>
              <a:rPr lang="fr-FR" b="1" dirty="0"/>
              <a:t> </a:t>
            </a:r>
            <a:endParaRPr lang="fr-FR" dirty="0"/>
          </a:p>
          <a:p>
            <a:pPr>
              <a:buNone/>
            </a:pPr>
            <a:r>
              <a:rPr lang="fr-FR" b="1" dirty="0"/>
              <a:t> </a:t>
            </a:r>
            <a:endParaRPr lang="fr-FR" dirty="0"/>
          </a:p>
          <a:p>
            <a:endParaRPr lang="fr-FR"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3345" y="987427"/>
            <a:ext cx="10912043" cy="5368925"/>
          </a:xfrm>
        </p:spPr>
        <p:txBody>
          <a:bodyPr>
            <a:normAutofit fontScale="25000" lnSpcReduction="20000"/>
          </a:bodyPr>
          <a:lstStyle/>
          <a:p>
            <a:pPr>
              <a:buNone/>
            </a:pPr>
            <a:endParaRPr lang="fr-FR" b="1" dirty="0"/>
          </a:p>
          <a:p>
            <a:pPr>
              <a:buNone/>
            </a:pPr>
            <a:r>
              <a:rPr lang="fr-FR" sz="6400" b="1" dirty="0">
                <a:solidFill>
                  <a:schemeClr val="bg2">
                    <a:lumMod val="50000"/>
                  </a:schemeClr>
                </a:solidFill>
                <a:latin typeface="+mn-lt"/>
              </a:rPr>
              <a:t>	Motivation des jugements</a:t>
            </a:r>
            <a:endParaRPr lang="fr-FR" sz="6400" dirty="0">
              <a:solidFill>
                <a:schemeClr val="bg2">
                  <a:lumMod val="50000"/>
                </a:schemeClr>
              </a:solidFill>
              <a:latin typeface="+mn-lt"/>
            </a:endParaRPr>
          </a:p>
          <a:p>
            <a:pPr>
              <a:buNone/>
            </a:pPr>
            <a:endParaRPr lang="fr-FR" sz="6400" b="1" dirty="0">
              <a:solidFill>
                <a:schemeClr val="bg2">
                  <a:lumMod val="50000"/>
                </a:schemeClr>
              </a:solidFill>
              <a:latin typeface="+mn-lt"/>
            </a:endParaRPr>
          </a:p>
          <a:p>
            <a:pPr>
              <a:buNone/>
            </a:pPr>
            <a:r>
              <a:rPr lang="fr-FR" sz="6400" b="1" dirty="0">
                <a:solidFill>
                  <a:schemeClr val="bg2">
                    <a:lumMod val="50000"/>
                  </a:schemeClr>
                </a:solidFill>
                <a:latin typeface="+mn-lt"/>
              </a:rPr>
              <a:t>	Article 6-1 CEDH et procès équitable </a:t>
            </a:r>
            <a:endParaRPr lang="fr-FR" sz="6400" dirty="0">
              <a:solidFill>
                <a:schemeClr val="bg2">
                  <a:lumMod val="50000"/>
                </a:schemeClr>
              </a:solidFill>
              <a:latin typeface="+mn-lt"/>
            </a:endParaRPr>
          </a:p>
          <a:p>
            <a:pPr>
              <a:buNone/>
            </a:pPr>
            <a:r>
              <a:rPr lang="fr-FR" sz="6400" dirty="0">
                <a:solidFill>
                  <a:schemeClr val="bg2">
                    <a:lumMod val="50000"/>
                  </a:schemeClr>
                </a:solidFill>
                <a:latin typeface="+mn-lt"/>
              </a:rPr>
              <a:t>	Méconnaît le droit à un procès équitable l'arrêt de la Cour de cassation qui refuse un renvoi préjudiciel sans motiver précisément les conditions de ce refus. </a:t>
            </a:r>
          </a:p>
          <a:p>
            <a:pPr>
              <a:buNone/>
            </a:pPr>
            <a:r>
              <a:rPr lang="fr-FR" sz="6400" dirty="0">
                <a:solidFill>
                  <a:schemeClr val="bg2">
                    <a:lumMod val="50000"/>
                  </a:schemeClr>
                </a:solidFill>
                <a:latin typeface="+mn-lt"/>
              </a:rPr>
              <a:t>	Est conforme au procès équitable et au principe de sécurité juridique, le délai de prescription de 10 ans qui court à compter de la consolidation du préjudice. </a:t>
            </a:r>
          </a:p>
          <a:p>
            <a:pPr>
              <a:buNone/>
            </a:pPr>
            <a:r>
              <a:rPr lang="fr-FR" sz="6400" dirty="0">
                <a:solidFill>
                  <a:schemeClr val="bg2">
                    <a:lumMod val="50000"/>
                  </a:schemeClr>
                </a:solidFill>
                <a:latin typeface="+mn-lt"/>
              </a:rPr>
              <a:t> </a:t>
            </a:r>
          </a:p>
          <a:p>
            <a:pPr>
              <a:buNone/>
            </a:pPr>
            <a:r>
              <a:rPr lang="fr-FR" sz="6400" b="1" dirty="0">
                <a:solidFill>
                  <a:schemeClr val="bg2">
                    <a:lumMod val="50000"/>
                  </a:schemeClr>
                </a:solidFill>
                <a:latin typeface="+mn-lt"/>
              </a:rPr>
              <a:t>	CEDH, 5e sect., 13 févr. 2020, n° 25137/16, Sanofi Pasteur c/ France</a:t>
            </a:r>
            <a:endParaRPr lang="fr-FR" sz="6400" dirty="0">
              <a:solidFill>
                <a:schemeClr val="bg2">
                  <a:lumMod val="50000"/>
                </a:schemeClr>
              </a:solidFill>
              <a:latin typeface="+mn-lt"/>
            </a:endParaRPr>
          </a:p>
          <a:p>
            <a:pPr>
              <a:buNone/>
            </a:pPr>
            <a:r>
              <a:rPr lang="fr-FR" sz="6400" b="1" dirty="0">
                <a:solidFill>
                  <a:schemeClr val="bg2">
                    <a:lumMod val="50000"/>
                  </a:schemeClr>
                </a:solidFill>
                <a:latin typeface="+mn-lt"/>
              </a:rPr>
              <a:t> </a:t>
            </a:r>
            <a:endParaRPr lang="fr-FR" sz="6400" dirty="0">
              <a:solidFill>
                <a:schemeClr val="bg2">
                  <a:lumMod val="50000"/>
                </a:schemeClr>
              </a:solidFill>
              <a:latin typeface="+mn-lt"/>
            </a:endParaRPr>
          </a:p>
          <a:p>
            <a:pPr>
              <a:buNone/>
            </a:pPr>
            <a:r>
              <a:rPr lang="fr-FR" sz="6400" b="1" dirty="0">
                <a:solidFill>
                  <a:schemeClr val="bg2">
                    <a:lumMod val="50000"/>
                  </a:schemeClr>
                </a:solidFill>
                <a:latin typeface="+mn-lt"/>
              </a:rPr>
              <a:t> </a:t>
            </a:r>
            <a:endParaRPr lang="fr-FR" sz="6400" dirty="0">
              <a:solidFill>
                <a:schemeClr val="bg2">
                  <a:lumMod val="50000"/>
                </a:schemeClr>
              </a:solidFill>
              <a:latin typeface="+mn-lt"/>
            </a:endParaRPr>
          </a:p>
          <a:p>
            <a:pPr>
              <a:buNone/>
            </a:pPr>
            <a:r>
              <a:rPr lang="fr-FR" sz="6400" b="1" dirty="0">
                <a:solidFill>
                  <a:schemeClr val="bg2">
                    <a:lumMod val="50000"/>
                  </a:schemeClr>
                </a:solidFill>
                <a:latin typeface="+mn-lt"/>
              </a:rPr>
              <a:t>	Article 12 CPC et fondement juridique</a:t>
            </a:r>
            <a:endParaRPr lang="fr-FR" sz="6400" dirty="0">
              <a:solidFill>
                <a:schemeClr val="bg2">
                  <a:lumMod val="50000"/>
                </a:schemeClr>
              </a:solidFill>
              <a:latin typeface="+mn-lt"/>
            </a:endParaRPr>
          </a:p>
          <a:p>
            <a:pPr>
              <a:buNone/>
            </a:pPr>
            <a:r>
              <a:rPr lang="fr-FR" sz="6400" b="1" dirty="0">
                <a:solidFill>
                  <a:schemeClr val="bg2">
                    <a:lumMod val="50000"/>
                  </a:schemeClr>
                </a:solidFill>
                <a:latin typeface="+mn-lt"/>
              </a:rPr>
              <a:t> </a:t>
            </a:r>
            <a:endParaRPr lang="fr-FR" sz="6400" dirty="0">
              <a:solidFill>
                <a:schemeClr val="bg2">
                  <a:lumMod val="50000"/>
                </a:schemeClr>
              </a:solidFill>
              <a:latin typeface="+mn-lt"/>
            </a:endParaRPr>
          </a:p>
          <a:p>
            <a:pPr>
              <a:buNone/>
            </a:pPr>
            <a:r>
              <a:rPr lang="fr-FR" sz="6400" b="1" dirty="0">
                <a:solidFill>
                  <a:schemeClr val="bg2">
                    <a:lumMod val="50000"/>
                  </a:schemeClr>
                </a:solidFill>
                <a:latin typeface="+mn-lt"/>
              </a:rPr>
              <a:t>	Le fondement juridique de la décision doit être indiqué</a:t>
            </a:r>
            <a:endParaRPr lang="fr-FR" sz="6400" dirty="0">
              <a:solidFill>
                <a:schemeClr val="bg2">
                  <a:lumMod val="50000"/>
                </a:schemeClr>
              </a:solidFill>
              <a:latin typeface="+mn-lt"/>
            </a:endParaRPr>
          </a:p>
          <a:p>
            <a:pPr>
              <a:buNone/>
            </a:pPr>
            <a:r>
              <a:rPr lang="fr-FR" sz="6400" dirty="0">
                <a:solidFill>
                  <a:schemeClr val="bg2">
                    <a:lumMod val="50000"/>
                  </a:schemeClr>
                </a:solidFill>
                <a:latin typeface="+mn-lt"/>
              </a:rPr>
              <a:t>	Pour des dommages-intérêts fondés sur le caractère vexatoire des allégations émises à l'encontre d'une personne et donc, vraisemblablement, sur le terrain de l'article 32-1 du CPC.</a:t>
            </a:r>
          </a:p>
          <a:p>
            <a:pPr>
              <a:buNone/>
            </a:pPr>
            <a:r>
              <a:rPr lang="fr-FR" sz="6400" b="1" dirty="0">
                <a:solidFill>
                  <a:schemeClr val="bg2">
                    <a:lumMod val="50000"/>
                  </a:schemeClr>
                </a:solidFill>
                <a:latin typeface="+mn-lt"/>
              </a:rPr>
              <a:t>	</a:t>
            </a:r>
            <a:r>
              <a:rPr lang="fr-FR" sz="6400" b="1" dirty="0" err="1">
                <a:solidFill>
                  <a:schemeClr val="bg2">
                    <a:lumMod val="50000"/>
                  </a:schemeClr>
                </a:solidFill>
                <a:latin typeface="+mn-lt"/>
              </a:rPr>
              <a:t>Cass</a:t>
            </a:r>
            <a:r>
              <a:rPr lang="fr-FR" sz="6400" b="1" dirty="0">
                <a:solidFill>
                  <a:schemeClr val="bg2">
                    <a:lumMod val="50000"/>
                  </a:schemeClr>
                </a:solidFill>
                <a:latin typeface="+mn-lt"/>
              </a:rPr>
              <a:t>. com., 12 nov. 2020, n° 19-12.460, F-D : </a:t>
            </a:r>
            <a:r>
              <a:rPr lang="fr-FR" sz="6400" b="1" dirty="0" err="1">
                <a:solidFill>
                  <a:schemeClr val="bg2">
                    <a:lumMod val="50000"/>
                  </a:schemeClr>
                </a:solidFill>
                <a:latin typeface="+mn-lt"/>
              </a:rPr>
              <a:t>JurisData</a:t>
            </a:r>
            <a:r>
              <a:rPr lang="fr-FR" sz="6400" b="1" dirty="0">
                <a:solidFill>
                  <a:schemeClr val="bg2">
                    <a:lumMod val="50000"/>
                  </a:schemeClr>
                </a:solidFill>
                <a:latin typeface="+mn-lt"/>
              </a:rPr>
              <a:t> n° 2020-018478</a:t>
            </a:r>
            <a:endParaRPr lang="fr-FR" sz="6400" dirty="0">
              <a:solidFill>
                <a:schemeClr val="bg2">
                  <a:lumMod val="50000"/>
                </a:schemeClr>
              </a:solidFill>
              <a:latin typeface="+mn-lt"/>
            </a:endParaRPr>
          </a:p>
          <a:p>
            <a:pPr>
              <a:buNone/>
            </a:pPr>
            <a:r>
              <a:rPr lang="fr-FR" sz="6400" b="1" dirty="0">
                <a:solidFill>
                  <a:schemeClr val="bg2">
                    <a:lumMod val="50000"/>
                  </a:schemeClr>
                </a:solidFill>
                <a:latin typeface="+mn-lt"/>
              </a:rPr>
              <a:t> </a:t>
            </a:r>
            <a:endParaRPr lang="fr-FR" sz="6400" dirty="0">
              <a:solidFill>
                <a:schemeClr val="bg2">
                  <a:lumMod val="50000"/>
                </a:schemeClr>
              </a:solidFill>
              <a:latin typeface="+mn-lt"/>
            </a:endParaRPr>
          </a:p>
          <a:p>
            <a:pPr>
              <a:buNone/>
            </a:pPr>
            <a:r>
              <a:rPr lang="fr-FR" sz="5600" b="1" dirty="0">
                <a:solidFill>
                  <a:schemeClr val="tx1"/>
                </a:solidFill>
              </a:rPr>
              <a:t> </a:t>
            </a:r>
            <a:endParaRPr lang="fr-FR" sz="5600" dirty="0">
              <a:solidFill>
                <a:schemeClr val="tx1"/>
              </a:solidFill>
            </a:endParaRPr>
          </a:p>
          <a:p>
            <a:pPr>
              <a:buNone/>
            </a:pPr>
            <a:r>
              <a:rPr lang="fr-FR" b="1" dirty="0"/>
              <a:t> </a:t>
            </a:r>
            <a:endParaRPr lang="fr-FR" dirty="0"/>
          </a:p>
          <a:p>
            <a:pPr>
              <a:buNone/>
            </a:pPr>
            <a:r>
              <a:rPr lang="fr-FR" b="1" dirty="0"/>
              <a:t> </a:t>
            </a:r>
            <a:endParaRPr lang="fr-FR" dirty="0"/>
          </a:p>
          <a:p>
            <a:pPr>
              <a:buNone/>
            </a:pPr>
            <a:r>
              <a:rPr lang="fr-FR" b="1" dirty="0"/>
              <a:t> </a:t>
            </a:r>
            <a:endParaRPr lang="fr-FR" dirty="0"/>
          </a:p>
          <a:p>
            <a:pPr>
              <a:buNone/>
            </a:pPr>
            <a:r>
              <a:rPr lang="fr-FR" b="1" dirty="0"/>
              <a:t> </a:t>
            </a:r>
            <a:endParaRPr lang="fr-FR" dirty="0"/>
          </a:p>
          <a:p>
            <a:endParaRPr lang="fr-FR" dirty="0"/>
          </a:p>
        </p:txBody>
      </p:sp>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12</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5636" y="987427"/>
            <a:ext cx="10939752" cy="5368925"/>
          </a:xfrm>
        </p:spPr>
        <p:txBody>
          <a:bodyPr>
            <a:normAutofit fontScale="25000" lnSpcReduction="20000"/>
          </a:bodyPr>
          <a:lstStyle/>
          <a:p>
            <a:pPr>
              <a:buNone/>
            </a:pPr>
            <a:endParaRPr lang="fr-FR" b="1" dirty="0"/>
          </a:p>
          <a:p>
            <a:pPr>
              <a:buNone/>
            </a:pPr>
            <a:r>
              <a:rPr lang="fr-FR" sz="6400" b="1" dirty="0"/>
              <a:t>	</a:t>
            </a:r>
            <a:r>
              <a:rPr lang="fr-FR" sz="6400" b="1" dirty="0">
                <a:solidFill>
                  <a:schemeClr val="bg2">
                    <a:lumMod val="50000"/>
                  </a:schemeClr>
                </a:solidFill>
                <a:latin typeface="+mn-lt"/>
              </a:rPr>
              <a:t>Le défaut de réponse aux conclusions constitue un défaut de motifs</a:t>
            </a:r>
            <a:endParaRPr lang="fr-FR" sz="6400" dirty="0">
              <a:solidFill>
                <a:schemeClr val="bg2">
                  <a:lumMod val="50000"/>
                </a:schemeClr>
              </a:solidFill>
              <a:latin typeface="+mn-lt"/>
            </a:endParaRPr>
          </a:p>
          <a:p>
            <a:pPr>
              <a:buNone/>
            </a:pPr>
            <a:r>
              <a:rPr lang="fr-FR" sz="6400" dirty="0">
                <a:solidFill>
                  <a:schemeClr val="bg2">
                    <a:lumMod val="50000"/>
                  </a:schemeClr>
                </a:solidFill>
                <a:latin typeface="+mn-lt"/>
              </a:rPr>
              <a:t> 	« Pour annuler le jugement, </a:t>
            </a:r>
            <a:r>
              <a:rPr lang="fr-FR" sz="6400" b="1" dirty="0">
                <a:solidFill>
                  <a:schemeClr val="bg2">
                    <a:lumMod val="50000"/>
                  </a:schemeClr>
                </a:solidFill>
                <a:latin typeface="+mn-lt"/>
              </a:rPr>
              <a:t>l'arrêt retient que M. [X] [W] n'ayant pas été régulièrement convoqué, le jugement a été rendu sans qu'il puisse faire valoir ses observations et que le principe du contradictoire a été violé.</a:t>
            </a:r>
            <a:endParaRPr lang="fr-FR" sz="6400" dirty="0">
              <a:solidFill>
                <a:schemeClr val="bg2">
                  <a:lumMod val="50000"/>
                </a:schemeClr>
              </a:solidFill>
              <a:latin typeface="+mn-lt"/>
            </a:endParaRPr>
          </a:p>
          <a:p>
            <a:pPr>
              <a:buNone/>
            </a:pPr>
            <a:r>
              <a:rPr lang="fr-FR" sz="6400" dirty="0">
                <a:solidFill>
                  <a:schemeClr val="bg2">
                    <a:lumMod val="50000"/>
                  </a:schemeClr>
                </a:solidFill>
                <a:latin typeface="+mn-lt"/>
              </a:rPr>
              <a:t> </a:t>
            </a:r>
          </a:p>
          <a:p>
            <a:pPr>
              <a:buNone/>
            </a:pPr>
            <a:r>
              <a:rPr lang="fr-FR" sz="6400" dirty="0">
                <a:solidFill>
                  <a:schemeClr val="bg2">
                    <a:lumMod val="50000"/>
                  </a:schemeClr>
                </a:solidFill>
                <a:latin typeface="+mn-lt"/>
              </a:rPr>
              <a:t>	En statuant ainsi, </a:t>
            </a:r>
            <a:r>
              <a:rPr lang="fr-FR" sz="6400" b="1" dirty="0">
                <a:solidFill>
                  <a:schemeClr val="bg2">
                    <a:lumMod val="50000"/>
                  </a:schemeClr>
                </a:solidFill>
                <a:latin typeface="+mn-lt"/>
              </a:rPr>
              <a:t>sans répondre aux conclusions </a:t>
            </a:r>
            <a:r>
              <a:rPr lang="fr-FR" sz="6400" dirty="0">
                <a:solidFill>
                  <a:schemeClr val="bg2">
                    <a:lumMod val="50000"/>
                  </a:schemeClr>
                </a:solidFill>
                <a:latin typeface="+mn-lt"/>
              </a:rPr>
              <a:t>par lesquelles [P] [N] faisait valoir qu'elle produisait un extrait </a:t>
            </a:r>
            <a:r>
              <a:rPr lang="fr-FR" sz="6400" dirty="0" err="1">
                <a:solidFill>
                  <a:schemeClr val="bg2">
                    <a:lumMod val="50000"/>
                  </a:schemeClr>
                </a:solidFill>
                <a:latin typeface="+mn-lt"/>
              </a:rPr>
              <a:t>Kbis</a:t>
            </a:r>
            <a:r>
              <a:rPr lang="fr-FR" sz="6400" dirty="0">
                <a:solidFill>
                  <a:schemeClr val="bg2">
                    <a:lumMod val="50000"/>
                  </a:schemeClr>
                </a:solidFill>
                <a:latin typeface="+mn-lt"/>
              </a:rPr>
              <a:t> de l'exploitation de M. [X] [W] qui, délivré le 15 septembre 2019, indiquait que l'adresse personnelle du débiteur se trouvait ([Adresse 4]) et un constat d'huissier de justice dressé le 31 janvier 2019, à l'occasion duquel M. [X] [W] avait indiqué qu'il n'occupait les lieux situés [Adresse 2] que depuis environ une semaine, de sorte qu'à la date de sa convocation à l'audience du tribunal de commerce, le débiteur se trouvait toujours domicilié à son adresse déclarée au registre du commerce et des sociétés et qu'il avait ainsi été régulièrement convoqué, la cour d'appel a violé le texte susvisé »</a:t>
            </a:r>
          </a:p>
          <a:p>
            <a:pPr>
              <a:buNone/>
            </a:pPr>
            <a:r>
              <a:rPr lang="fr-FR" sz="6400" b="1" dirty="0">
                <a:solidFill>
                  <a:schemeClr val="bg2">
                    <a:lumMod val="50000"/>
                  </a:schemeClr>
                </a:solidFill>
                <a:latin typeface="+mn-lt"/>
              </a:rPr>
              <a:t>	</a:t>
            </a:r>
            <a:r>
              <a:rPr lang="fr-FR" sz="6400" b="1" dirty="0" err="1">
                <a:solidFill>
                  <a:schemeClr val="bg2">
                    <a:lumMod val="50000"/>
                  </a:schemeClr>
                </a:solidFill>
                <a:latin typeface="+mn-lt"/>
              </a:rPr>
              <a:t>Cass</a:t>
            </a:r>
            <a:r>
              <a:rPr lang="fr-FR" sz="6400" b="1" dirty="0">
                <a:solidFill>
                  <a:schemeClr val="bg2">
                    <a:lumMod val="50000"/>
                  </a:schemeClr>
                </a:solidFill>
                <a:latin typeface="+mn-lt"/>
              </a:rPr>
              <a:t>. com., 2 mars 2022, n° 20-16.658, F-D : </a:t>
            </a:r>
            <a:r>
              <a:rPr lang="fr-FR" sz="6400" b="1" dirty="0" err="1">
                <a:solidFill>
                  <a:schemeClr val="bg2">
                    <a:lumMod val="50000"/>
                  </a:schemeClr>
                </a:solidFill>
                <a:latin typeface="+mn-lt"/>
              </a:rPr>
              <a:t>JurisData</a:t>
            </a:r>
            <a:r>
              <a:rPr lang="fr-FR" sz="6400" b="1" dirty="0">
                <a:solidFill>
                  <a:schemeClr val="bg2">
                    <a:lumMod val="50000"/>
                  </a:schemeClr>
                </a:solidFill>
                <a:latin typeface="+mn-lt"/>
              </a:rPr>
              <a:t> n° 2022-003089</a:t>
            </a:r>
            <a:endParaRPr lang="fr-FR" sz="6400" dirty="0">
              <a:solidFill>
                <a:schemeClr val="bg2">
                  <a:lumMod val="50000"/>
                </a:schemeClr>
              </a:solidFill>
              <a:latin typeface="+mn-lt"/>
            </a:endParaRPr>
          </a:p>
          <a:p>
            <a:pPr>
              <a:buNone/>
            </a:pPr>
            <a:r>
              <a:rPr lang="fr-FR" sz="6400" b="1" dirty="0">
                <a:solidFill>
                  <a:schemeClr val="bg2">
                    <a:lumMod val="50000"/>
                  </a:schemeClr>
                </a:solidFill>
                <a:latin typeface="+mn-lt"/>
              </a:rPr>
              <a:t> </a:t>
            </a:r>
            <a:endParaRPr lang="fr-FR" sz="6400" dirty="0">
              <a:solidFill>
                <a:schemeClr val="bg2">
                  <a:lumMod val="50000"/>
                </a:schemeClr>
              </a:solidFill>
              <a:latin typeface="+mn-lt"/>
            </a:endParaRPr>
          </a:p>
          <a:p>
            <a:pPr>
              <a:buNone/>
            </a:pPr>
            <a:r>
              <a:rPr lang="fr-FR" sz="6400" b="1" dirty="0">
                <a:solidFill>
                  <a:schemeClr val="bg2">
                    <a:lumMod val="50000"/>
                  </a:schemeClr>
                </a:solidFill>
                <a:latin typeface="+mn-lt"/>
              </a:rPr>
              <a:t>	L’absence d’autorité de chose jugée des motifs de la décision</a:t>
            </a:r>
            <a:endParaRPr lang="fr-FR" sz="6400" dirty="0">
              <a:solidFill>
                <a:schemeClr val="bg2">
                  <a:lumMod val="50000"/>
                </a:schemeClr>
              </a:solidFill>
              <a:latin typeface="+mn-lt"/>
            </a:endParaRPr>
          </a:p>
          <a:p>
            <a:pPr>
              <a:buNone/>
            </a:pPr>
            <a:r>
              <a:rPr lang="fr-FR" sz="6400" dirty="0">
                <a:solidFill>
                  <a:schemeClr val="bg2">
                    <a:lumMod val="50000"/>
                  </a:schemeClr>
                </a:solidFill>
                <a:latin typeface="+mn-lt"/>
              </a:rPr>
              <a:t>	« </a:t>
            </a:r>
            <a:r>
              <a:rPr lang="fr-FR" sz="6400" i="1" dirty="0">
                <a:solidFill>
                  <a:schemeClr val="bg2">
                    <a:lumMod val="50000"/>
                  </a:schemeClr>
                </a:solidFill>
                <a:latin typeface="+mn-lt"/>
              </a:rPr>
              <a:t>Pour liquider l'astreinte à la somme de 150 000 euros, l'arrêt, après avoir rappelé que la société fait valoir qu'aucune autorité de chose jugée ne peut-être attachée aux motifs d'un jugement, énonce, par motifs propres, qu'il n'est pas question de motifs décisoires mais des éléments et moyens qui ont présidé à la décision du juge de l'exécution d'ordonner, au dispositif du jugement du 13 octobre 2015, la liquidation de l'astreinte, </a:t>
            </a:r>
            <a:r>
              <a:rPr lang="fr-FR" sz="6400" b="1" i="1" dirty="0">
                <a:solidFill>
                  <a:schemeClr val="bg2">
                    <a:lumMod val="50000"/>
                  </a:schemeClr>
                </a:solidFill>
                <a:latin typeface="+mn-lt"/>
              </a:rPr>
              <a:t>lesquels font corps avec ce dispositif</a:t>
            </a:r>
            <a:r>
              <a:rPr lang="fr-FR" sz="6400" i="1" dirty="0">
                <a:solidFill>
                  <a:schemeClr val="bg2">
                    <a:lumMod val="50000"/>
                  </a:schemeClr>
                </a:solidFill>
                <a:latin typeface="+mn-lt"/>
              </a:rPr>
              <a:t> et que le fait que l'autorité de chose jugée ne s'attache qu'au dispositif de la décision ne prive pas les motifs qui ont présidé à cette décision de cette autorité de chose jugée.</a:t>
            </a:r>
            <a:endParaRPr lang="fr-FR" sz="6400" dirty="0">
              <a:solidFill>
                <a:schemeClr val="bg2">
                  <a:lumMod val="50000"/>
                </a:schemeClr>
              </a:solidFill>
              <a:latin typeface="+mn-lt"/>
            </a:endParaRPr>
          </a:p>
          <a:p>
            <a:pPr>
              <a:buNone/>
            </a:pPr>
            <a:r>
              <a:rPr lang="fr-FR" sz="6400" i="1" dirty="0">
                <a:solidFill>
                  <a:schemeClr val="bg2">
                    <a:lumMod val="50000"/>
                  </a:schemeClr>
                </a:solidFill>
                <a:latin typeface="+mn-lt"/>
              </a:rPr>
              <a:t>	En statuant ainsi, alors que </a:t>
            </a:r>
            <a:r>
              <a:rPr lang="fr-FR" sz="6400" b="1" i="1" dirty="0">
                <a:solidFill>
                  <a:schemeClr val="bg2">
                    <a:lumMod val="50000"/>
                  </a:schemeClr>
                </a:solidFill>
                <a:latin typeface="+mn-lt"/>
              </a:rPr>
              <a:t>ni les motifs du jugement du juge de l'exécution ni ceux de l'ordonnance de référé, fussent-ils le soutien nécessaire des dispositifs de ces décisions</a:t>
            </a:r>
            <a:r>
              <a:rPr lang="fr-FR" sz="6400" i="1" dirty="0">
                <a:solidFill>
                  <a:schemeClr val="bg2">
                    <a:lumMod val="50000"/>
                  </a:schemeClr>
                </a:solidFill>
                <a:latin typeface="+mn-lt"/>
              </a:rPr>
              <a:t>, n'ont l'autorité de la chose jugée, la cour d'appel a violé les textes susvisés</a:t>
            </a:r>
            <a:r>
              <a:rPr lang="fr-FR" sz="6400" dirty="0">
                <a:solidFill>
                  <a:schemeClr val="bg2">
                    <a:lumMod val="50000"/>
                  </a:schemeClr>
                </a:solidFill>
                <a:latin typeface="+mn-lt"/>
              </a:rPr>
              <a:t> »</a:t>
            </a:r>
          </a:p>
          <a:p>
            <a:pPr>
              <a:buNone/>
            </a:pPr>
            <a:r>
              <a:rPr lang="fr-FR" sz="6400" b="1" dirty="0">
                <a:solidFill>
                  <a:schemeClr val="bg2">
                    <a:lumMod val="50000"/>
                  </a:schemeClr>
                </a:solidFill>
                <a:latin typeface="+mn-lt"/>
              </a:rPr>
              <a:t>	</a:t>
            </a:r>
            <a:r>
              <a:rPr lang="fr-FR" sz="6400" b="1" dirty="0" err="1">
                <a:solidFill>
                  <a:schemeClr val="bg2">
                    <a:lumMod val="50000"/>
                  </a:schemeClr>
                </a:solidFill>
                <a:latin typeface="+mn-lt"/>
              </a:rPr>
              <a:t>Cass</a:t>
            </a:r>
            <a:r>
              <a:rPr lang="fr-FR" sz="6400" b="1" dirty="0">
                <a:solidFill>
                  <a:schemeClr val="bg2">
                    <a:lumMod val="50000"/>
                  </a:schemeClr>
                </a:solidFill>
                <a:latin typeface="+mn-lt"/>
              </a:rPr>
              <a:t>. 2e </a:t>
            </a:r>
            <a:r>
              <a:rPr lang="fr-FR" sz="6400" b="1" dirty="0" err="1">
                <a:solidFill>
                  <a:schemeClr val="bg2">
                    <a:lumMod val="50000"/>
                  </a:schemeClr>
                </a:solidFill>
                <a:latin typeface="+mn-lt"/>
              </a:rPr>
              <a:t>civ</a:t>
            </a:r>
            <a:r>
              <a:rPr lang="fr-FR" sz="6400" b="1" dirty="0">
                <a:solidFill>
                  <a:schemeClr val="bg2">
                    <a:lumMod val="50000"/>
                  </a:schemeClr>
                </a:solidFill>
                <a:latin typeface="+mn-lt"/>
              </a:rPr>
              <a:t>., 9 juin 2022, n° 21-11.235, F-D : </a:t>
            </a:r>
            <a:r>
              <a:rPr lang="fr-FR" sz="6400" b="1" dirty="0" err="1">
                <a:solidFill>
                  <a:schemeClr val="bg2">
                    <a:lumMod val="50000"/>
                  </a:schemeClr>
                </a:solidFill>
                <a:latin typeface="+mn-lt"/>
              </a:rPr>
              <a:t>JurisData</a:t>
            </a:r>
            <a:r>
              <a:rPr lang="fr-FR" sz="6400" b="1" dirty="0">
                <a:solidFill>
                  <a:schemeClr val="bg2">
                    <a:lumMod val="50000"/>
                  </a:schemeClr>
                </a:solidFill>
                <a:latin typeface="+mn-lt"/>
              </a:rPr>
              <a:t> n° 2022-009353</a:t>
            </a:r>
            <a:endParaRPr lang="fr-FR" sz="6400" dirty="0">
              <a:solidFill>
                <a:schemeClr val="bg2">
                  <a:lumMod val="50000"/>
                </a:schemeClr>
              </a:solidFill>
              <a:latin typeface="+mn-lt"/>
            </a:endParaRPr>
          </a:p>
          <a:p>
            <a:pPr>
              <a:buNone/>
            </a:pPr>
            <a:r>
              <a:rPr lang="fr-FR" b="1" dirty="0"/>
              <a:t> </a:t>
            </a:r>
            <a:endParaRPr lang="fr-FR" dirty="0"/>
          </a:p>
          <a:p>
            <a:pPr>
              <a:buNone/>
            </a:pPr>
            <a:r>
              <a:rPr lang="fr-FR" b="1" dirty="0"/>
              <a:t> </a:t>
            </a:r>
            <a:endParaRPr lang="fr-FR" dirty="0"/>
          </a:p>
          <a:p>
            <a:pPr>
              <a:buNone/>
            </a:pPr>
            <a:r>
              <a:rPr lang="fr-FR" b="1" dirty="0"/>
              <a:t> </a:t>
            </a:r>
            <a:endParaRPr lang="fr-FR" dirty="0"/>
          </a:p>
          <a:p>
            <a:endParaRPr lang="fr-FR" dirty="0"/>
          </a:p>
        </p:txBody>
      </p:sp>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13</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4073" y="987427"/>
            <a:ext cx="10981315" cy="5368925"/>
          </a:xfrm>
        </p:spPr>
        <p:txBody>
          <a:bodyPr>
            <a:normAutofit fontScale="25000" lnSpcReduction="20000"/>
          </a:bodyPr>
          <a:lstStyle/>
          <a:p>
            <a:pPr>
              <a:buNone/>
            </a:pPr>
            <a:r>
              <a:rPr lang="fr-FR" sz="5600" b="1" dirty="0"/>
              <a:t>	</a:t>
            </a:r>
          </a:p>
          <a:p>
            <a:pPr>
              <a:buNone/>
            </a:pPr>
            <a:r>
              <a:rPr lang="fr-FR" sz="6400" b="1" dirty="0">
                <a:solidFill>
                  <a:schemeClr val="bg2">
                    <a:lumMod val="50000"/>
                  </a:schemeClr>
                </a:solidFill>
                <a:latin typeface="+mn-lt"/>
              </a:rPr>
              <a:t>	ECRITURES AU TRIBUNAL JUDICIAIRE AVEC REPRESENTATION OBLIGATOIRE</a:t>
            </a:r>
            <a:endParaRPr lang="fr-FR" sz="6400" dirty="0">
              <a:solidFill>
                <a:schemeClr val="bg2">
                  <a:lumMod val="50000"/>
                </a:schemeClr>
              </a:solidFill>
              <a:latin typeface="+mn-lt"/>
            </a:endParaRPr>
          </a:p>
          <a:p>
            <a:pPr>
              <a:buNone/>
            </a:pPr>
            <a:endParaRPr lang="fr-FR" sz="6400" dirty="0">
              <a:solidFill>
                <a:schemeClr val="bg2">
                  <a:lumMod val="50000"/>
                </a:schemeClr>
              </a:solidFill>
              <a:latin typeface="+mn-lt"/>
            </a:endParaRPr>
          </a:p>
          <a:p>
            <a:pPr>
              <a:buNone/>
            </a:pPr>
            <a:r>
              <a:rPr lang="fr-FR" sz="6400" b="1" dirty="0">
                <a:solidFill>
                  <a:schemeClr val="bg2">
                    <a:lumMod val="50000"/>
                  </a:schemeClr>
                </a:solidFill>
                <a:latin typeface="+mn-lt"/>
              </a:rPr>
              <a:t>	Assignation Tribunal Judiciaire : les changements opérés depuis 2020   </a:t>
            </a:r>
            <a:endParaRPr lang="fr-FR" sz="6400" dirty="0">
              <a:solidFill>
                <a:schemeClr val="bg2">
                  <a:lumMod val="50000"/>
                </a:schemeClr>
              </a:solidFill>
              <a:latin typeface="+mn-lt"/>
            </a:endParaRPr>
          </a:p>
          <a:p>
            <a:pPr>
              <a:buNone/>
            </a:pPr>
            <a:r>
              <a:rPr lang="fr-FR" sz="6400" dirty="0">
                <a:solidFill>
                  <a:schemeClr val="bg2">
                    <a:lumMod val="50000"/>
                  </a:schemeClr>
                </a:solidFill>
                <a:latin typeface="+mn-lt"/>
              </a:rPr>
              <a:t> </a:t>
            </a:r>
            <a:r>
              <a:rPr lang="fr-FR" sz="6400" b="1" dirty="0">
                <a:solidFill>
                  <a:schemeClr val="bg2">
                    <a:lumMod val="50000"/>
                  </a:schemeClr>
                </a:solidFill>
                <a:latin typeface="+mn-lt"/>
              </a:rPr>
              <a:t>	Tentative de résolution amiable</a:t>
            </a:r>
            <a:endParaRPr lang="fr-FR" sz="6400" dirty="0">
              <a:solidFill>
                <a:schemeClr val="bg2">
                  <a:lumMod val="50000"/>
                </a:schemeClr>
              </a:solidFill>
              <a:latin typeface="+mn-lt"/>
            </a:endParaRPr>
          </a:p>
          <a:p>
            <a:pPr>
              <a:buNone/>
            </a:pPr>
            <a:r>
              <a:rPr lang="fr-FR" sz="6400" b="1" dirty="0">
                <a:solidFill>
                  <a:schemeClr val="bg2">
                    <a:lumMod val="50000"/>
                  </a:schemeClr>
                </a:solidFill>
                <a:latin typeface="+mn-lt"/>
              </a:rPr>
              <a:t>	CPC, art. 54</a:t>
            </a:r>
            <a:r>
              <a:rPr lang="fr-FR" sz="6400" dirty="0">
                <a:solidFill>
                  <a:schemeClr val="bg2">
                    <a:lumMod val="50000"/>
                  </a:schemeClr>
                </a:solidFill>
                <a:latin typeface="+mn-lt"/>
              </a:rPr>
              <a:t>  modifié le 27 novembre 2020</a:t>
            </a:r>
          </a:p>
          <a:p>
            <a:pPr>
              <a:buNone/>
            </a:pPr>
            <a:r>
              <a:rPr lang="fr-FR" sz="6400" i="1" dirty="0">
                <a:solidFill>
                  <a:schemeClr val="bg2">
                    <a:lumMod val="50000"/>
                  </a:schemeClr>
                </a:solidFill>
                <a:latin typeface="+mn-lt"/>
              </a:rPr>
              <a:t> 	La demande initiale est formée par assignation ou par requête remise ou adressée au greffe de la juridiction. La requête peut être formée conjointement par les parties.</a:t>
            </a:r>
            <a:br>
              <a:rPr lang="fr-FR" sz="6400" i="1" dirty="0">
                <a:solidFill>
                  <a:schemeClr val="bg2">
                    <a:lumMod val="50000"/>
                  </a:schemeClr>
                </a:solidFill>
                <a:latin typeface="+mn-lt"/>
              </a:rPr>
            </a:br>
            <a:br>
              <a:rPr lang="fr-FR" sz="6400" dirty="0">
                <a:solidFill>
                  <a:schemeClr val="bg2">
                    <a:lumMod val="50000"/>
                  </a:schemeClr>
                </a:solidFill>
                <a:latin typeface="+mn-lt"/>
              </a:rPr>
            </a:br>
            <a:r>
              <a:rPr lang="fr-FR" sz="6400" i="1" dirty="0">
                <a:solidFill>
                  <a:schemeClr val="bg2">
                    <a:lumMod val="50000"/>
                  </a:schemeClr>
                </a:solidFill>
                <a:latin typeface="+mn-lt"/>
              </a:rPr>
              <a:t>A peine de nullité, la demande initiale mentionne :</a:t>
            </a:r>
            <a:br>
              <a:rPr lang="fr-FR" sz="6400" i="1" dirty="0">
                <a:solidFill>
                  <a:schemeClr val="bg2">
                    <a:lumMod val="50000"/>
                  </a:schemeClr>
                </a:solidFill>
                <a:latin typeface="+mn-lt"/>
              </a:rPr>
            </a:br>
            <a:br>
              <a:rPr lang="fr-FR" sz="6400" i="1" dirty="0">
                <a:solidFill>
                  <a:schemeClr val="bg2">
                    <a:lumMod val="50000"/>
                  </a:schemeClr>
                </a:solidFill>
                <a:latin typeface="+mn-lt"/>
              </a:rPr>
            </a:br>
            <a:r>
              <a:rPr lang="fr-FR" sz="6400" i="1" dirty="0">
                <a:solidFill>
                  <a:schemeClr val="bg2">
                    <a:lumMod val="50000"/>
                  </a:schemeClr>
                </a:solidFill>
                <a:latin typeface="+mn-lt"/>
              </a:rPr>
              <a:t>1° L'indication de la juridiction devant laquelle la demande est portée ;</a:t>
            </a:r>
            <a:br>
              <a:rPr lang="fr-FR" sz="6400" i="1" dirty="0">
                <a:solidFill>
                  <a:schemeClr val="bg2">
                    <a:lumMod val="50000"/>
                  </a:schemeClr>
                </a:solidFill>
                <a:latin typeface="+mn-lt"/>
              </a:rPr>
            </a:br>
            <a:br>
              <a:rPr lang="fr-FR" sz="6400" i="1" dirty="0">
                <a:solidFill>
                  <a:schemeClr val="bg2">
                    <a:lumMod val="50000"/>
                  </a:schemeClr>
                </a:solidFill>
                <a:latin typeface="+mn-lt"/>
              </a:rPr>
            </a:br>
            <a:r>
              <a:rPr lang="fr-FR" sz="6400" i="1" dirty="0">
                <a:solidFill>
                  <a:schemeClr val="bg2">
                    <a:lumMod val="50000"/>
                  </a:schemeClr>
                </a:solidFill>
                <a:latin typeface="+mn-lt"/>
              </a:rPr>
              <a:t>2° L'objet de la demande ;</a:t>
            </a:r>
            <a:br>
              <a:rPr lang="fr-FR" sz="6400" i="1" dirty="0">
                <a:solidFill>
                  <a:schemeClr val="bg2">
                    <a:lumMod val="50000"/>
                  </a:schemeClr>
                </a:solidFill>
                <a:latin typeface="+mn-lt"/>
              </a:rPr>
            </a:br>
            <a:br>
              <a:rPr lang="fr-FR" sz="6400" i="1" dirty="0">
                <a:solidFill>
                  <a:schemeClr val="bg2">
                    <a:lumMod val="50000"/>
                  </a:schemeClr>
                </a:solidFill>
                <a:latin typeface="+mn-lt"/>
              </a:rPr>
            </a:br>
            <a:r>
              <a:rPr lang="fr-FR" sz="6400" i="1" dirty="0">
                <a:solidFill>
                  <a:schemeClr val="bg2">
                    <a:lumMod val="50000"/>
                  </a:schemeClr>
                </a:solidFill>
                <a:latin typeface="+mn-lt"/>
              </a:rPr>
              <a:t>3° a) Pour les personnes physiques, les nom, prénoms, profession, domicile, nationalité, date et lieu de naissance de chacun des demandeurs ;</a:t>
            </a:r>
            <a:br>
              <a:rPr lang="fr-FR" sz="6400" i="1" dirty="0">
                <a:solidFill>
                  <a:schemeClr val="bg2">
                    <a:lumMod val="50000"/>
                  </a:schemeClr>
                </a:solidFill>
                <a:latin typeface="+mn-lt"/>
              </a:rPr>
            </a:br>
            <a:br>
              <a:rPr lang="fr-FR" sz="6400" i="1" dirty="0">
                <a:solidFill>
                  <a:schemeClr val="bg2">
                    <a:lumMod val="50000"/>
                  </a:schemeClr>
                </a:solidFill>
                <a:latin typeface="+mn-lt"/>
              </a:rPr>
            </a:br>
            <a:r>
              <a:rPr lang="fr-FR" sz="6400" i="1" dirty="0">
                <a:solidFill>
                  <a:schemeClr val="bg2">
                    <a:lumMod val="50000"/>
                  </a:schemeClr>
                </a:solidFill>
                <a:latin typeface="+mn-lt"/>
              </a:rPr>
              <a:t>b) Pour les personnes morales, leur forme, leur dénomination, leur siège social et l'organe qui les représente légalement ;</a:t>
            </a:r>
            <a:br>
              <a:rPr lang="fr-FR" sz="6400" i="1" dirty="0">
                <a:solidFill>
                  <a:schemeClr val="bg2">
                    <a:lumMod val="50000"/>
                  </a:schemeClr>
                </a:solidFill>
                <a:latin typeface="+mn-lt"/>
              </a:rPr>
            </a:br>
            <a:br>
              <a:rPr lang="fr-FR" sz="6400" i="1" dirty="0">
                <a:solidFill>
                  <a:schemeClr val="bg2">
                    <a:lumMod val="50000"/>
                  </a:schemeClr>
                </a:solidFill>
                <a:latin typeface="+mn-lt"/>
              </a:rPr>
            </a:br>
            <a:r>
              <a:rPr lang="fr-FR" sz="6400" i="1" dirty="0">
                <a:solidFill>
                  <a:schemeClr val="bg2">
                    <a:lumMod val="50000"/>
                  </a:schemeClr>
                </a:solidFill>
                <a:latin typeface="+mn-lt"/>
              </a:rPr>
              <a:t>4° Le cas échéant, les mentions relatives à la désignation des immeubles exigées pour la publication au fichier immobilier ;</a:t>
            </a:r>
            <a:br>
              <a:rPr lang="fr-FR" sz="6400" i="1" dirty="0">
                <a:solidFill>
                  <a:schemeClr val="bg2">
                    <a:lumMod val="50000"/>
                  </a:schemeClr>
                </a:solidFill>
                <a:latin typeface="+mn-lt"/>
              </a:rPr>
            </a:br>
            <a:br>
              <a:rPr lang="fr-FR" sz="6400" i="1" dirty="0">
                <a:solidFill>
                  <a:schemeClr val="bg2">
                    <a:lumMod val="50000"/>
                  </a:schemeClr>
                </a:solidFill>
                <a:latin typeface="+mn-lt"/>
              </a:rPr>
            </a:br>
            <a:r>
              <a:rPr lang="fr-FR" sz="6400" i="1" dirty="0">
                <a:solidFill>
                  <a:schemeClr val="bg2">
                    <a:lumMod val="50000"/>
                  </a:schemeClr>
                </a:solidFill>
                <a:latin typeface="+mn-lt"/>
              </a:rPr>
              <a:t>5° </a:t>
            </a:r>
            <a:r>
              <a:rPr lang="fr-FR" sz="6400" b="1" i="1" dirty="0">
                <a:solidFill>
                  <a:schemeClr val="bg2">
                    <a:lumMod val="50000"/>
                  </a:schemeClr>
                </a:solidFill>
                <a:latin typeface="+mn-lt"/>
              </a:rPr>
              <a:t>Lorsqu'elle doit être précédée d'une tentative de conciliation, de médiation ou de procédure participative, les diligences entreprises en vue d'une résolution amiable du litige ou la justification de la dispense d'une telle tentative</a:t>
            </a:r>
            <a:r>
              <a:rPr lang="fr-FR" sz="6400" i="1" dirty="0">
                <a:solidFill>
                  <a:schemeClr val="bg2">
                    <a:lumMod val="50000"/>
                  </a:schemeClr>
                </a:solidFill>
                <a:latin typeface="+mn-lt"/>
              </a:rPr>
              <a:t>.</a:t>
            </a:r>
            <a:endParaRPr lang="fr-FR" sz="6400" dirty="0">
              <a:solidFill>
                <a:schemeClr val="bg2">
                  <a:lumMod val="50000"/>
                </a:schemeClr>
              </a:solidFill>
              <a:latin typeface="+mn-lt"/>
            </a:endParaRPr>
          </a:p>
          <a:p>
            <a:pPr>
              <a:buNone/>
            </a:pPr>
            <a:r>
              <a:rPr lang="fr-FR" sz="6400" b="1" dirty="0"/>
              <a:t> </a:t>
            </a:r>
            <a:endParaRPr lang="fr-FR" sz="6400" dirty="0"/>
          </a:p>
          <a:p>
            <a:endParaRPr lang="fr-FR" dirty="0"/>
          </a:p>
        </p:txBody>
      </p:sp>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14</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7927" y="987427"/>
            <a:ext cx="10967461" cy="5368925"/>
          </a:xfrm>
        </p:spPr>
        <p:txBody>
          <a:bodyPr>
            <a:normAutofit fontScale="25000" lnSpcReduction="20000"/>
          </a:bodyPr>
          <a:lstStyle/>
          <a:p>
            <a:pPr>
              <a:buNone/>
            </a:pPr>
            <a:r>
              <a:rPr lang="fr-FR" sz="5600" dirty="0"/>
              <a:t>	</a:t>
            </a:r>
          </a:p>
          <a:p>
            <a:pPr>
              <a:buNone/>
            </a:pPr>
            <a:r>
              <a:rPr lang="fr-FR" sz="5600" dirty="0">
                <a:latin typeface="+mn-lt"/>
              </a:rPr>
              <a:t>	</a:t>
            </a:r>
            <a:r>
              <a:rPr lang="fr-FR" sz="6400" b="1" dirty="0">
                <a:solidFill>
                  <a:schemeClr val="bg2">
                    <a:lumMod val="50000"/>
                  </a:schemeClr>
                </a:solidFill>
                <a:latin typeface="+mn-lt"/>
              </a:rPr>
              <a:t>Assignation à date </a:t>
            </a:r>
          </a:p>
          <a:p>
            <a:pPr>
              <a:buNone/>
            </a:pPr>
            <a:r>
              <a:rPr lang="fr-FR" sz="6400" b="1" dirty="0">
                <a:solidFill>
                  <a:schemeClr val="bg2">
                    <a:lumMod val="50000"/>
                  </a:schemeClr>
                </a:solidFill>
                <a:latin typeface="+mn-lt"/>
              </a:rPr>
              <a:t>	Arrêté du 9 mars 2020</a:t>
            </a:r>
            <a:endParaRPr lang="fr-FR" sz="6400" dirty="0">
              <a:solidFill>
                <a:schemeClr val="bg2">
                  <a:lumMod val="50000"/>
                </a:schemeClr>
              </a:solidFill>
              <a:latin typeface="+mn-lt"/>
            </a:endParaRPr>
          </a:p>
          <a:p>
            <a:pPr>
              <a:buNone/>
            </a:pPr>
            <a:r>
              <a:rPr lang="fr-FR" sz="6400" dirty="0">
                <a:solidFill>
                  <a:schemeClr val="bg2">
                    <a:lumMod val="50000"/>
                  </a:schemeClr>
                </a:solidFill>
                <a:latin typeface="+mn-lt"/>
              </a:rPr>
              <a:t>	Communication de la date de première audience par tous moyens : téléphone, courrier électronique ; RPVA</a:t>
            </a:r>
          </a:p>
          <a:p>
            <a:pPr>
              <a:buNone/>
            </a:pPr>
            <a:r>
              <a:rPr lang="fr-FR" sz="6400" b="1" dirty="0">
                <a:solidFill>
                  <a:schemeClr val="bg2">
                    <a:lumMod val="50000"/>
                  </a:schemeClr>
                </a:solidFill>
                <a:latin typeface="+mn-lt"/>
              </a:rPr>
              <a:t>	CPC, art. 56</a:t>
            </a:r>
            <a:r>
              <a:rPr lang="fr-FR" sz="6400" dirty="0">
                <a:solidFill>
                  <a:schemeClr val="bg2">
                    <a:lumMod val="50000"/>
                  </a:schemeClr>
                </a:solidFill>
                <a:latin typeface="+mn-lt"/>
              </a:rPr>
              <a:t> modifié le 27 novembre 2020</a:t>
            </a:r>
          </a:p>
          <a:p>
            <a:pPr>
              <a:buNone/>
            </a:pPr>
            <a:r>
              <a:rPr lang="fr-FR" sz="6400" i="1" dirty="0">
                <a:solidFill>
                  <a:schemeClr val="bg2">
                    <a:lumMod val="50000"/>
                  </a:schemeClr>
                </a:solidFill>
                <a:latin typeface="+mn-lt"/>
              </a:rPr>
              <a:t>	L'assignation contient à peine de nullité, outre les mentions prescrites pour les actes d'huissier de justice et celles énoncées à l'article </a:t>
            </a:r>
            <a:r>
              <a:rPr lang="fr-FR" sz="6400" i="1" u="sng" dirty="0">
                <a:solidFill>
                  <a:schemeClr val="bg2">
                    <a:lumMod val="50000"/>
                  </a:schemeClr>
                </a:solidFill>
                <a:latin typeface="+mn-lt"/>
                <a:hlinkClick r:id="rId2" tooltip="Code de procédure civile - art. 54 (V)"/>
              </a:rPr>
              <a:t>54</a:t>
            </a:r>
            <a:r>
              <a:rPr lang="fr-FR" sz="6400" i="1" dirty="0">
                <a:solidFill>
                  <a:schemeClr val="bg2">
                    <a:lumMod val="50000"/>
                  </a:schemeClr>
                </a:solidFill>
                <a:latin typeface="+mn-lt"/>
              </a:rPr>
              <a:t> : </a:t>
            </a:r>
            <a:br>
              <a:rPr lang="fr-FR" sz="6400" i="1" dirty="0">
                <a:solidFill>
                  <a:schemeClr val="bg2">
                    <a:lumMod val="50000"/>
                  </a:schemeClr>
                </a:solidFill>
                <a:latin typeface="+mn-lt"/>
              </a:rPr>
            </a:br>
            <a:br>
              <a:rPr lang="fr-FR" sz="6400" i="1" dirty="0">
                <a:solidFill>
                  <a:schemeClr val="bg2">
                    <a:lumMod val="50000"/>
                  </a:schemeClr>
                </a:solidFill>
                <a:latin typeface="+mn-lt"/>
              </a:rPr>
            </a:br>
            <a:r>
              <a:rPr lang="fr-FR" sz="6400" dirty="0">
                <a:solidFill>
                  <a:schemeClr val="bg2">
                    <a:lumMod val="50000"/>
                  </a:schemeClr>
                </a:solidFill>
                <a:latin typeface="+mn-lt"/>
              </a:rPr>
              <a:t>1° Les lieu, jour et heure de l'audience à laquelle l'affaire sera appelée ; </a:t>
            </a:r>
            <a:br>
              <a:rPr lang="fr-FR" sz="6400" dirty="0">
                <a:solidFill>
                  <a:schemeClr val="bg2">
                    <a:lumMod val="50000"/>
                  </a:schemeClr>
                </a:solidFill>
                <a:latin typeface="+mn-lt"/>
              </a:rPr>
            </a:br>
            <a:br>
              <a:rPr lang="fr-FR" sz="6400" dirty="0">
                <a:solidFill>
                  <a:schemeClr val="bg2">
                    <a:lumMod val="50000"/>
                  </a:schemeClr>
                </a:solidFill>
                <a:latin typeface="+mn-lt"/>
              </a:rPr>
            </a:br>
            <a:r>
              <a:rPr lang="fr-FR" sz="6400" dirty="0">
                <a:solidFill>
                  <a:schemeClr val="bg2">
                    <a:lumMod val="50000"/>
                  </a:schemeClr>
                </a:solidFill>
                <a:latin typeface="+mn-lt"/>
              </a:rPr>
              <a:t>2° Un exposé des moyens en fait et en droit ; </a:t>
            </a:r>
            <a:br>
              <a:rPr lang="fr-FR" sz="6400" dirty="0">
                <a:solidFill>
                  <a:schemeClr val="bg2">
                    <a:lumMod val="50000"/>
                  </a:schemeClr>
                </a:solidFill>
                <a:latin typeface="+mn-lt"/>
              </a:rPr>
            </a:br>
            <a:br>
              <a:rPr lang="fr-FR" sz="6400" dirty="0">
                <a:solidFill>
                  <a:schemeClr val="bg2">
                    <a:lumMod val="50000"/>
                  </a:schemeClr>
                </a:solidFill>
                <a:latin typeface="+mn-lt"/>
              </a:rPr>
            </a:br>
            <a:r>
              <a:rPr lang="fr-FR" sz="6400" dirty="0">
                <a:solidFill>
                  <a:schemeClr val="bg2">
                    <a:lumMod val="50000"/>
                  </a:schemeClr>
                </a:solidFill>
                <a:latin typeface="+mn-lt"/>
              </a:rPr>
              <a:t>3° La liste des pièces sur lesquelles la demande est fondée dans un bordereau qui lui est annexé ; </a:t>
            </a:r>
          </a:p>
          <a:p>
            <a:pPr>
              <a:buNone/>
            </a:pPr>
            <a:r>
              <a:rPr lang="fr-FR" sz="6400" dirty="0">
                <a:solidFill>
                  <a:schemeClr val="bg2">
                    <a:lumMod val="50000"/>
                  </a:schemeClr>
                </a:solidFill>
                <a:latin typeface="+mn-lt"/>
              </a:rPr>
              <a:t>	4° L'indication des modalités de comparution devant la juridiction et la précision que, faute pour le défendeur de comparaître, il s'expose à ce qu'un jugement soit rendu contre lui sur les seuls éléments fournis par son adversaire. </a:t>
            </a:r>
            <a:br>
              <a:rPr lang="fr-FR" sz="6400" dirty="0">
                <a:solidFill>
                  <a:schemeClr val="bg2">
                    <a:lumMod val="50000"/>
                  </a:schemeClr>
                </a:solidFill>
                <a:latin typeface="+mn-lt"/>
              </a:rPr>
            </a:br>
            <a:endParaRPr lang="fr-FR" sz="6400" i="1" dirty="0">
              <a:solidFill>
                <a:schemeClr val="bg2">
                  <a:lumMod val="50000"/>
                </a:schemeClr>
              </a:solidFill>
              <a:latin typeface="+mn-lt"/>
            </a:endParaRPr>
          </a:p>
          <a:p>
            <a:pPr>
              <a:buNone/>
            </a:pPr>
            <a:r>
              <a:rPr lang="fr-FR" sz="6400" i="1" dirty="0">
                <a:solidFill>
                  <a:schemeClr val="bg2">
                    <a:lumMod val="50000"/>
                  </a:schemeClr>
                </a:solidFill>
                <a:latin typeface="+mn-lt"/>
              </a:rPr>
              <a:t>	L'assignation précise également, le cas échéant, </a:t>
            </a:r>
            <a:r>
              <a:rPr lang="fr-FR" sz="6400" b="1" i="1" dirty="0">
                <a:solidFill>
                  <a:schemeClr val="bg2">
                    <a:lumMod val="50000"/>
                  </a:schemeClr>
                </a:solidFill>
                <a:latin typeface="+mn-lt"/>
              </a:rPr>
              <a:t>la chambre désignée</a:t>
            </a:r>
            <a:r>
              <a:rPr lang="fr-FR" sz="6400" i="1" dirty="0">
                <a:solidFill>
                  <a:schemeClr val="bg2">
                    <a:lumMod val="50000"/>
                  </a:schemeClr>
                </a:solidFill>
                <a:latin typeface="+mn-lt"/>
              </a:rPr>
              <a:t>. </a:t>
            </a:r>
            <a:endParaRPr lang="fr-FR" sz="6400" dirty="0">
              <a:solidFill>
                <a:schemeClr val="bg2">
                  <a:lumMod val="50000"/>
                </a:schemeClr>
              </a:solidFill>
              <a:latin typeface="+mn-lt"/>
            </a:endParaRPr>
          </a:p>
          <a:p>
            <a:pPr>
              <a:buNone/>
            </a:pPr>
            <a:r>
              <a:rPr lang="fr-FR" sz="6400" i="1" dirty="0">
                <a:solidFill>
                  <a:schemeClr val="bg2">
                    <a:lumMod val="50000"/>
                  </a:schemeClr>
                </a:solidFill>
                <a:latin typeface="+mn-lt"/>
              </a:rPr>
              <a:t>	Elle vaut conclusions.</a:t>
            </a:r>
            <a:endParaRPr lang="fr-FR" sz="6400" dirty="0">
              <a:solidFill>
                <a:schemeClr val="bg2">
                  <a:lumMod val="50000"/>
                </a:schemeClr>
              </a:solidFill>
              <a:latin typeface="+mn-lt"/>
            </a:endParaRPr>
          </a:p>
          <a:p>
            <a:pPr>
              <a:buNone/>
            </a:pPr>
            <a:r>
              <a:rPr lang="fr-FR" sz="6400" b="1" dirty="0">
                <a:solidFill>
                  <a:schemeClr val="bg2">
                    <a:lumMod val="50000"/>
                  </a:schemeClr>
                </a:solidFill>
                <a:latin typeface="+mn-lt"/>
              </a:rPr>
              <a:t> </a:t>
            </a:r>
            <a:endParaRPr lang="fr-FR" sz="6400" dirty="0">
              <a:solidFill>
                <a:schemeClr val="bg2">
                  <a:lumMod val="50000"/>
                </a:schemeClr>
              </a:solidFill>
              <a:latin typeface="+mn-lt"/>
            </a:endParaRPr>
          </a:p>
          <a:p>
            <a:pPr>
              <a:buNone/>
            </a:pPr>
            <a:r>
              <a:rPr lang="fr-FR" sz="6400" b="1" dirty="0">
                <a:solidFill>
                  <a:schemeClr val="bg2">
                    <a:lumMod val="50000"/>
                  </a:schemeClr>
                </a:solidFill>
                <a:latin typeface="+mn-lt"/>
              </a:rPr>
              <a:t>	CPC, art. 751</a:t>
            </a:r>
            <a:r>
              <a:rPr lang="fr-FR" sz="6400" dirty="0">
                <a:solidFill>
                  <a:schemeClr val="bg2">
                    <a:lumMod val="50000"/>
                  </a:schemeClr>
                </a:solidFill>
                <a:latin typeface="+mn-lt"/>
              </a:rPr>
              <a:t> modifié le 27 novembre 2020</a:t>
            </a:r>
          </a:p>
          <a:p>
            <a:pPr>
              <a:buNone/>
            </a:pPr>
            <a:r>
              <a:rPr lang="fr-FR" sz="6400" dirty="0">
                <a:solidFill>
                  <a:schemeClr val="bg2">
                    <a:lumMod val="50000"/>
                  </a:schemeClr>
                </a:solidFill>
                <a:latin typeface="+mn-lt"/>
              </a:rPr>
              <a:t>  </a:t>
            </a:r>
            <a:r>
              <a:rPr lang="fr-FR" sz="6400" i="1" dirty="0">
                <a:solidFill>
                  <a:schemeClr val="bg2">
                    <a:lumMod val="50000"/>
                  </a:schemeClr>
                </a:solidFill>
                <a:latin typeface="+mn-lt"/>
              </a:rPr>
              <a:t>	La demande formée par assignation est portée à une audience </a:t>
            </a:r>
            <a:r>
              <a:rPr lang="fr-FR" sz="6400" b="1" i="1" dirty="0">
                <a:solidFill>
                  <a:schemeClr val="bg2">
                    <a:lumMod val="50000"/>
                  </a:schemeClr>
                </a:solidFill>
                <a:latin typeface="+mn-lt"/>
              </a:rPr>
              <a:t>dont la date est communiquée par le greffe au demandeur sur présentation du projet d'assignation</a:t>
            </a:r>
            <a:r>
              <a:rPr lang="fr-FR" sz="6400" i="1" dirty="0">
                <a:solidFill>
                  <a:schemeClr val="bg2">
                    <a:lumMod val="50000"/>
                  </a:schemeClr>
                </a:solidFill>
                <a:latin typeface="+mn-lt"/>
              </a:rPr>
              <a:t>. Un arrêté du garde des sceaux détermine les modalités d'application du présent article</a:t>
            </a:r>
            <a:r>
              <a:rPr lang="fr-FR" sz="6400" i="1" dirty="0">
                <a:latin typeface="+mn-lt"/>
              </a:rPr>
              <a:t>.</a:t>
            </a:r>
            <a:endParaRPr lang="fr-FR" sz="6400" dirty="0">
              <a:latin typeface="+mn-lt"/>
            </a:endParaRPr>
          </a:p>
          <a:p>
            <a:pPr>
              <a:buNone/>
            </a:pPr>
            <a:r>
              <a:rPr lang="fr-FR" sz="6400" b="1" dirty="0">
                <a:latin typeface="+mn-lt"/>
              </a:rPr>
              <a:t> </a:t>
            </a:r>
            <a:endParaRPr lang="fr-FR" sz="6400" dirty="0">
              <a:latin typeface="+mn-lt"/>
            </a:endParaRPr>
          </a:p>
          <a:p>
            <a:pPr>
              <a:buNone/>
            </a:pPr>
            <a:r>
              <a:rPr lang="fr-FR" sz="6400" b="1" dirty="0">
                <a:latin typeface="+mn-lt"/>
              </a:rPr>
              <a:t> </a:t>
            </a:r>
            <a:endParaRPr lang="fr-FR" sz="6400" dirty="0">
              <a:latin typeface="+mn-lt"/>
            </a:endParaRPr>
          </a:p>
          <a:p>
            <a:pPr>
              <a:buNone/>
            </a:pPr>
            <a:r>
              <a:rPr lang="fr-FR" sz="5600" b="1" dirty="0"/>
              <a:t> </a:t>
            </a:r>
            <a:endParaRPr lang="fr-FR" sz="5600" dirty="0"/>
          </a:p>
          <a:p>
            <a:r>
              <a:rPr lang="fr-FR" b="1" dirty="0"/>
              <a:t> </a:t>
            </a:r>
            <a:endParaRPr lang="fr-FR" dirty="0"/>
          </a:p>
          <a:p>
            <a:r>
              <a:rPr lang="fr-FR" b="1" dirty="0"/>
              <a:t> </a:t>
            </a:r>
            <a:endParaRPr lang="fr-FR" dirty="0"/>
          </a:p>
          <a:p>
            <a:r>
              <a:rPr lang="fr-FR" b="1" dirty="0"/>
              <a:t> </a:t>
            </a:r>
            <a:endParaRPr lang="fr-FR" dirty="0"/>
          </a:p>
          <a:p>
            <a:r>
              <a:rPr lang="fr-FR" b="1" dirty="0"/>
              <a:t> </a:t>
            </a:r>
            <a:endParaRPr lang="fr-FR" dirty="0"/>
          </a:p>
          <a:p>
            <a:r>
              <a:rPr lang="fr-FR" b="1" dirty="0"/>
              <a:t> </a:t>
            </a:r>
            <a:endParaRPr lang="fr-FR" dirty="0"/>
          </a:p>
          <a:p>
            <a:r>
              <a:rPr lang="fr-FR" b="1" dirty="0"/>
              <a:t> </a:t>
            </a:r>
            <a:endParaRPr lang="fr-FR" dirty="0"/>
          </a:p>
          <a:p>
            <a:r>
              <a:rPr lang="fr-FR" b="1" dirty="0"/>
              <a:t> </a:t>
            </a:r>
            <a:endParaRPr lang="fr-FR" dirty="0"/>
          </a:p>
          <a:p>
            <a:r>
              <a:rPr lang="fr-FR" b="1" dirty="0"/>
              <a:t> </a:t>
            </a:r>
            <a:endParaRPr lang="fr-FR" dirty="0"/>
          </a:p>
          <a:p>
            <a:endParaRPr lang="fr-FR" dirty="0"/>
          </a:p>
        </p:txBody>
      </p:sp>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15</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87427"/>
            <a:ext cx="10898188" cy="5368925"/>
          </a:xfrm>
        </p:spPr>
        <p:txBody>
          <a:bodyPr>
            <a:normAutofit fontScale="47500" lnSpcReduction="20000"/>
          </a:bodyPr>
          <a:lstStyle/>
          <a:p>
            <a:pPr>
              <a:buNone/>
            </a:pPr>
            <a:endParaRPr lang="fr-FR" b="1" dirty="0"/>
          </a:p>
          <a:p>
            <a:pPr>
              <a:buNone/>
            </a:pPr>
            <a:r>
              <a:rPr lang="fr-FR" sz="3800" b="1" dirty="0">
                <a:latin typeface="+mn-lt"/>
              </a:rPr>
              <a:t>		Délai d’enrôlement</a:t>
            </a:r>
            <a:endParaRPr lang="fr-FR" sz="3800" dirty="0">
              <a:latin typeface="+mn-lt"/>
            </a:endParaRPr>
          </a:p>
          <a:p>
            <a:pPr>
              <a:buNone/>
            </a:pPr>
            <a:r>
              <a:rPr lang="fr-FR" sz="3800" b="1" dirty="0">
                <a:latin typeface="+mn-lt"/>
              </a:rPr>
              <a:t> </a:t>
            </a:r>
            <a:endParaRPr lang="fr-FR" sz="3800" dirty="0">
              <a:latin typeface="+mn-lt"/>
            </a:endParaRPr>
          </a:p>
          <a:p>
            <a:pPr>
              <a:buNone/>
            </a:pPr>
            <a:r>
              <a:rPr lang="fr-FR" sz="3800" b="1" dirty="0">
                <a:latin typeface="+mn-lt"/>
              </a:rPr>
              <a:t>		CPC, art. 754 </a:t>
            </a:r>
            <a:r>
              <a:rPr lang="fr-FR" sz="3800" dirty="0">
                <a:latin typeface="+mn-lt"/>
              </a:rPr>
              <a:t>modifié le 11 octobre 2021</a:t>
            </a:r>
          </a:p>
          <a:p>
            <a:pPr>
              <a:buNone/>
            </a:pPr>
            <a:r>
              <a:rPr lang="fr-FR" sz="3800" i="1" dirty="0">
                <a:latin typeface="+mn-lt"/>
              </a:rPr>
              <a:t>		La juridiction est saisie, à la diligence de l'une ou l'autre partie, par la remise au greffe d'une copie de 	l'assignation.</a:t>
            </a:r>
            <a:br>
              <a:rPr lang="fr-FR" sz="3800" i="1" dirty="0">
                <a:latin typeface="+mn-lt"/>
              </a:rPr>
            </a:br>
            <a:br>
              <a:rPr lang="fr-FR" sz="3800" i="1" dirty="0">
                <a:latin typeface="+mn-lt"/>
              </a:rPr>
            </a:br>
            <a:r>
              <a:rPr lang="fr-FR" sz="3800" i="1" dirty="0">
                <a:latin typeface="+mn-lt"/>
              </a:rPr>
              <a:t>	Sous réserve que la date de l'audience soit communiquée plus de quinze jours à l'avance, </a:t>
            </a:r>
            <a:r>
              <a:rPr lang="fr-FR" sz="3800" b="1" i="1" dirty="0">
                <a:latin typeface="+mn-lt"/>
              </a:rPr>
              <a:t>la remise doit 	être effectuée au moins quinze jours avant cette date.</a:t>
            </a:r>
            <a:br>
              <a:rPr lang="fr-FR" sz="3800" b="1" i="1" dirty="0">
                <a:latin typeface="+mn-lt"/>
              </a:rPr>
            </a:br>
            <a:br>
              <a:rPr lang="fr-FR" sz="3800" i="1" dirty="0">
                <a:latin typeface="+mn-lt"/>
              </a:rPr>
            </a:br>
            <a:r>
              <a:rPr lang="fr-FR" sz="3800" i="1" dirty="0">
                <a:latin typeface="+mn-lt"/>
              </a:rPr>
              <a:t>	La remise doit avoir lieu dans ce délai </a:t>
            </a:r>
            <a:r>
              <a:rPr lang="fr-FR" sz="3800" b="1" i="1" dirty="0">
                <a:latin typeface="+mn-lt"/>
              </a:rPr>
              <a:t>sous peine de caducité</a:t>
            </a:r>
            <a:r>
              <a:rPr lang="fr-FR" sz="3800" i="1" dirty="0">
                <a:latin typeface="+mn-lt"/>
              </a:rPr>
              <a:t> de l'assignation constatée d'office par 	ordonnance du juge, ou, à défaut, à la requête d'une partie.</a:t>
            </a:r>
            <a:endParaRPr lang="fr-FR" sz="3800" dirty="0">
              <a:latin typeface="+mn-lt"/>
            </a:endParaRPr>
          </a:p>
          <a:p>
            <a:pPr>
              <a:buNone/>
            </a:pPr>
            <a:r>
              <a:rPr lang="fr-FR" sz="3800" b="1" dirty="0">
                <a:latin typeface="+mn-lt"/>
              </a:rPr>
              <a:t> </a:t>
            </a:r>
            <a:endParaRPr lang="fr-FR" sz="3800" dirty="0">
              <a:latin typeface="+mn-lt"/>
            </a:endParaRPr>
          </a:p>
          <a:p>
            <a:pPr>
              <a:buNone/>
            </a:pPr>
            <a:r>
              <a:rPr lang="fr-FR" sz="3800" b="1" dirty="0">
                <a:latin typeface="+mn-lt"/>
              </a:rPr>
              <a:t> </a:t>
            </a:r>
            <a:endParaRPr lang="fr-FR" sz="3800" dirty="0">
              <a:latin typeface="+mn-lt"/>
            </a:endParaRPr>
          </a:p>
          <a:p>
            <a:pPr>
              <a:buNone/>
            </a:pPr>
            <a:r>
              <a:rPr lang="fr-FR" sz="3400" b="1" dirty="0"/>
              <a:t> </a:t>
            </a:r>
            <a:endParaRPr lang="fr-FR" sz="3400" dirty="0"/>
          </a:p>
          <a:p>
            <a:pPr>
              <a:buNone/>
            </a:pPr>
            <a:r>
              <a:rPr lang="fr-FR" b="1" dirty="0"/>
              <a:t> </a:t>
            </a:r>
            <a:endParaRPr lang="fr-FR" dirty="0"/>
          </a:p>
          <a:p>
            <a:pPr>
              <a:buNone/>
            </a:pPr>
            <a:r>
              <a:rPr lang="fr-FR" b="1" dirty="0"/>
              <a:t> </a:t>
            </a:r>
            <a:endParaRPr lang="fr-FR" dirty="0"/>
          </a:p>
          <a:p>
            <a:pPr>
              <a:buNone/>
            </a:pPr>
            <a:r>
              <a:rPr lang="fr-FR" b="1" dirty="0"/>
              <a:t> </a:t>
            </a:r>
            <a:endParaRPr lang="fr-FR" dirty="0"/>
          </a:p>
          <a:p>
            <a:pPr>
              <a:buNone/>
            </a:pPr>
            <a:r>
              <a:rPr lang="fr-FR" b="1" dirty="0"/>
              <a:t> </a:t>
            </a:r>
            <a:endParaRPr lang="fr-FR" dirty="0"/>
          </a:p>
          <a:p>
            <a:pPr>
              <a:buNone/>
            </a:pPr>
            <a:r>
              <a:rPr lang="fr-FR" b="1" dirty="0"/>
              <a:t> </a:t>
            </a:r>
            <a:endParaRPr lang="fr-FR" dirty="0"/>
          </a:p>
          <a:p>
            <a:endParaRPr lang="fr-FR" dirty="0"/>
          </a:p>
        </p:txBody>
      </p:sp>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16</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5636" y="987427"/>
            <a:ext cx="10939752" cy="5368925"/>
          </a:xfrm>
        </p:spPr>
        <p:txBody>
          <a:bodyPr>
            <a:normAutofit fontScale="25000" lnSpcReduction="20000"/>
          </a:bodyPr>
          <a:lstStyle/>
          <a:p>
            <a:pPr>
              <a:buNone/>
            </a:pPr>
            <a:endParaRPr lang="fr-FR" b="1" dirty="0"/>
          </a:p>
          <a:p>
            <a:pPr>
              <a:buNone/>
            </a:pPr>
            <a:endParaRPr lang="fr-FR" b="1" dirty="0"/>
          </a:p>
          <a:p>
            <a:pPr>
              <a:buNone/>
            </a:pPr>
            <a:r>
              <a:rPr lang="fr-FR" sz="7200" b="1" dirty="0">
                <a:latin typeface="+mn-lt"/>
              </a:rPr>
              <a:t>	Procédure sans audience</a:t>
            </a:r>
            <a:endParaRPr lang="fr-FR" sz="7200" dirty="0">
              <a:latin typeface="+mn-lt"/>
            </a:endParaRPr>
          </a:p>
          <a:p>
            <a:pPr>
              <a:buNone/>
            </a:pPr>
            <a:r>
              <a:rPr lang="fr-FR" sz="7200" b="1" dirty="0">
                <a:latin typeface="+mn-lt"/>
              </a:rPr>
              <a:t> </a:t>
            </a:r>
            <a:endParaRPr lang="fr-FR" sz="7200" dirty="0">
              <a:latin typeface="+mn-lt"/>
            </a:endParaRPr>
          </a:p>
          <a:p>
            <a:pPr>
              <a:buNone/>
            </a:pPr>
            <a:r>
              <a:rPr lang="fr-FR" sz="7200" b="1" dirty="0">
                <a:latin typeface="+mn-lt"/>
              </a:rPr>
              <a:t>	CPC, art. 752</a:t>
            </a:r>
            <a:r>
              <a:rPr lang="fr-FR" sz="7200" dirty="0">
                <a:latin typeface="+mn-lt"/>
              </a:rPr>
              <a:t> modifié le 27 novembre 2020</a:t>
            </a:r>
          </a:p>
          <a:p>
            <a:pPr>
              <a:buNone/>
            </a:pPr>
            <a:r>
              <a:rPr lang="fr-FR" sz="7200" dirty="0">
                <a:latin typeface="+mn-lt"/>
              </a:rPr>
              <a:t> </a:t>
            </a:r>
          </a:p>
          <a:p>
            <a:pPr>
              <a:buNone/>
            </a:pPr>
            <a:r>
              <a:rPr lang="fr-FR" sz="7200" dirty="0">
                <a:latin typeface="+mn-lt"/>
              </a:rPr>
              <a:t> </a:t>
            </a:r>
          </a:p>
          <a:p>
            <a:pPr>
              <a:buNone/>
            </a:pPr>
            <a:r>
              <a:rPr lang="fr-FR" sz="7200" i="1" dirty="0">
                <a:latin typeface="+mn-lt"/>
              </a:rPr>
              <a:t>	Lorsque la représentation par avocat est obligatoire, outre les mentions prescrites aux articles </a:t>
            </a:r>
            <a:r>
              <a:rPr lang="fr-FR" sz="7200" i="1" u="sng" dirty="0">
                <a:latin typeface="+mn-lt"/>
                <a:hlinkClick r:id="rId2" tooltip="Code de procédure civile - art. 54 (V)"/>
              </a:rPr>
              <a:t>54 </a:t>
            </a:r>
            <a:r>
              <a:rPr lang="fr-FR" sz="7200" i="1" dirty="0">
                <a:latin typeface="+mn-lt"/>
              </a:rPr>
              <a:t>et </a:t>
            </a:r>
            <a:r>
              <a:rPr lang="fr-FR" sz="7200" i="1" u="sng" dirty="0">
                <a:latin typeface="+mn-lt"/>
                <a:hlinkClick r:id="rId3" tooltip="Code de procédure civile - art. 56 (V)"/>
              </a:rPr>
              <a:t>56</a:t>
            </a:r>
            <a:r>
              <a:rPr lang="fr-FR" sz="7200" i="1" dirty="0">
                <a:latin typeface="+mn-lt"/>
              </a:rPr>
              <a:t>, l'assignation contient à peine de nullité : </a:t>
            </a:r>
            <a:br>
              <a:rPr lang="fr-FR" sz="7200" i="1" dirty="0">
                <a:latin typeface="+mn-lt"/>
              </a:rPr>
            </a:br>
            <a:br>
              <a:rPr lang="fr-FR" sz="7200" i="1" dirty="0">
                <a:latin typeface="+mn-lt"/>
              </a:rPr>
            </a:br>
            <a:r>
              <a:rPr lang="fr-FR" sz="7200" i="1" dirty="0">
                <a:latin typeface="+mn-lt"/>
              </a:rPr>
              <a:t>1° La constitution de l'avocat du demandeur ; </a:t>
            </a:r>
            <a:br>
              <a:rPr lang="fr-FR" sz="7200" i="1" dirty="0">
                <a:latin typeface="+mn-lt"/>
              </a:rPr>
            </a:br>
            <a:br>
              <a:rPr lang="fr-FR" sz="7200" i="1" dirty="0">
                <a:latin typeface="+mn-lt"/>
              </a:rPr>
            </a:br>
            <a:r>
              <a:rPr lang="fr-FR" sz="7200" i="1" dirty="0">
                <a:latin typeface="+mn-lt"/>
              </a:rPr>
              <a:t>2° Le délai dans lequel le défendeur est tenu de constituer avocat. </a:t>
            </a:r>
          </a:p>
          <a:p>
            <a:pPr>
              <a:buNone/>
            </a:pPr>
            <a:br>
              <a:rPr lang="fr-FR" sz="7200" i="1" dirty="0">
                <a:latin typeface="+mn-lt"/>
              </a:rPr>
            </a:br>
            <a:br>
              <a:rPr lang="fr-FR" sz="7200" i="1" dirty="0">
                <a:latin typeface="+mn-lt"/>
              </a:rPr>
            </a:br>
            <a:r>
              <a:rPr lang="fr-FR" sz="7200" b="1" i="1" dirty="0">
                <a:latin typeface="+mn-lt"/>
              </a:rPr>
              <a:t>Le cas échéant, l'assignation mentionne l'accord du demandeur pour que la procédure se déroule sans audience en application de l'</a:t>
            </a:r>
            <a:r>
              <a:rPr lang="fr-FR" sz="7200" b="1" i="1" u="sng" dirty="0">
                <a:latin typeface="+mn-lt"/>
                <a:hlinkClick r:id="rId4" tooltip="Code de l"/>
              </a:rPr>
              <a:t>article L. 212-5-1 du code de l'organisation judiciaire</a:t>
            </a:r>
            <a:r>
              <a:rPr lang="fr-FR" sz="7200" i="1" dirty="0">
                <a:latin typeface="+mn-lt"/>
              </a:rPr>
              <a:t>.</a:t>
            </a:r>
            <a:endParaRPr lang="fr-FR" sz="7200" dirty="0">
              <a:latin typeface="+mn-lt"/>
            </a:endParaRPr>
          </a:p>
          <a:p>
            <a:pPr>
              <a:buNone/>
            </a:pPr>
            <a:r>
              <a:rPr lang="fr-FR" sz="7200" i="1" dirty="0">
                <a:latin typeface="+mn-lt"/>
              </a:rPr>
              <a:t> </a:t>
            </a:r>
            <a:endParaRPr lang="fr-FR" sz="7200" dirty="0">
              <a:latin typeface="+mn-lt"/>
            </a:endParaRPr>
          </a:p>
          <a:p>
            <a:pPr>
              <a:buNone/>
            </a:pPr>
            <a:r>
              <a:rPr lang="fr-FR" sz="7200" dirty="0">
                <a:latin typeface="+mn-lt"/>
              </a:rPr>
              <a:t> </a:t>
            </a:r>
          </a:p>
          <a:p>
            <a:pPr>
              <a:buNone/>
            </a:pPr>
            <a:r>
              <a:rPr lang="fr-FR" dirty="0"/>
              <a:t> </a:t>
            </a:r>
          </a:p>
          <a:p>
            <a:pPr>
              <a:buNone/>
            </a:pPr>
            <a:r>
              <a:rPr lang="fr-FR" dirty="0"/>
              <a:t> </a:t>
            </a:r>
          </a:p>
          <a:p>
            <a:pPr>
              <a:buNone/>
            </a:pPr>
            <a:r>
              <a:rPr lang="fr-FR" dirty="0"/>
              <a:t> </a:t>
            </a:r>
          </a:p>
          <a:p>
            <a:pPr>
              <a:buNone/>
            </a:pPr>
            <a:r>
              <a:rPr lang="fr-FR" dirty="0"/>
              <a:t> </a:t>
            </a:r>
          </a:p>
          <a:p>
            <a:pPr>
              <a:buNone/>
            </a:pPr>
            <a:r>
              <a:rPr lang="fr-FR" dirty="0"/>
              <a:t> </a:t>
            </a:r>
          </a:p>
          <a:p>
            <a:pPr>
              <a:buNone/>
            </a:pPr>
            <a:r>
              <a:rPr lang="fr-FR" dirty="0"/>
              <a:t> </a:t>
            </a:r>
          </a:p>
          <a:p>
            <a:endParaRPr lang="fr-FR" dirty="0"/>
          </a:p>
        </p:txBody>
      </p:sp>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17</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9491" y="987427"/>
            <a:ext cx="11277600" cy="5368925"/>
          </a:xfrm>
        </p:spPr>
        <p:txBody>
          <a:bodyPr>
            <a:normAutofit fontScale="25000" lnSpcReduction="20000"/>
          </a:bodyPr>
          <a:lstStyle/>
          <a:p>
            <a:pPr>
              <a:buNone/>
            </a:pPr>
            <a:endParaRPr lang="fr-FR" b="1" dirty="0"/>
          </a:p>
          <a:p>
            <a:pPr>
              <a:buNone/>
            </a:pPr>
            <a:r>
              <a:rPr lang="fr-FR" b="1" dirty="0"/>
              <a:t>	</a:t>
            </a:r>
          </a:p>
          <a:p>
            <a:pPr>
              <a:buNone/>
            </a:pPr>
            <a:r>
              <a:rPr lang="fr-FR" sz="7200" b="1" dirty="0">
                <a:latin typeface="+mn-lt"/>
              </a:rPr>
              <a:t>	Synthèse et questions : </a:t>
            </a:r>
            <a:endParaRPr lang="fr-FR" sz="7200" dirty="0">
              <a:latin typeface="+mn-lt"/>
            </a:endParaRPr>
          </a:p>
          <a:p>
            <a:pPr>
              <a:buNone/>
            </a:pPr>
            <a:r>
              <a:rPr lang="fr-FR" sz="7200" dirty="0">
                <a:latin typeface="+mn-lt"/>
              </a:rPr>
              <a:t> </a:t>
            </a:r>
          </a:p>
          <a:p>
            <a:pPr>
              <a:buNone/>
            </a:pPr>
            <a:r>
              <a:rPr lang="fr-FR" sz="7200" b="1" dirty="0">
                <a:latin typeface="+mn-lt"/>
              </a:rPr>
              <a:t>	Prise de date par RPVA depuis le 1</a:t>
            </a:r>
            <a:r>
              <a:rPr lang="fr-FR" sz="7200" b="1" baseline="30000" dirty="0">
                <a:latin typeface="+mn-lt"/>
              </a:rPr>
              <a:t>er</a:t>
            </a:r>
            <a:r>
              <a:rPr lang="fr-FR" sz="7200" b="1" dirty="0">
                <a:latin typeface="+mn-lt"/>
              </a:rPr>
              <a:t> janvier 2021 : le numéro RG provisoire et les appels en cause</a:t>
            </a:r>
          </a:p>
          <a:p>
            <a:pPr>
              <a:buNone/>
            </a:pPr>
            <a:r>
              <a:rPr lang="fr-FR" sz="7200" b="1" dirty="0">
                <a:latin typeface="+mn-lt"/>
              </a:rPr>
              <a:t> </a:t>
            </a:r>
            <a:endParaRPr lang="fr-FR" sz="7200" dirty="0">
              <a:latin typeface="+mn-lt"/>
            </a:endParaRPr>
          </a:p>
          <a:p>
            <a:pPr>
              <a:buNone/>
            </a:pPr>
            <a:r>
              <a:rPr lang="fr-FR" sz="7200" b="1" dirty="0">
                <a:latin typeface="+mn-lt"/>
              </a:rPr>
              <a:t>	Mention de la tentative de conciliation ou médiation pour les matières concernées</a:t>
            </a:r>
          </a:p>
          <a:p>
            <a:pPr>
              <a:buNone/>
            </a:pPr>
            <a:endParaRPr lang="fr-FR" sz="7200" dirty="0">
              <a:latin typeface="+mn-lt"/>
            </a:endParaRPr>
          </a:p>
          <a:p>
            <a:pPr>
              <a:buNone/>
            </a:pPr>
            <a:r>
              <a:rPr lang="fr-FR" sz="7200" b="1" dirty="0">
                <a:latin typeface="+mn-lt"/>
              </a:rPr>
              <a:t>	Abandon de la mention du téléphone portable de l’avocat prévue initialement</a:t>
            </a:r>
          </a:p>
          <a:p>
            <a:pPr>
              <a:buNone/>
            </a:pPr>
            <a:endParaRPr lang="fr-FR" sz="7200" dirty="0">
              <a:latin typeface="+mn-lt"/>
            </a:endParaRPr>
          </a:p>
          <a:p>
            <a:pPr>
              <a:buNone/>
            </a:pPr>
            <a:r>
              <a:rPr lang="fr-FR" sz="7200" b="1" dirty="0">
                <a:latin typeface="+mn-lt"/>
              </a:rPr>
              <a:t>	Procédure sans audience </a:t>
            </a:r>
            <a:endParaRPr lang="fr-FR" sz="7200" dirty="0">
              <a:latin typeface="+mn-lt"/>
            </a:endParaRPr>
          </a:p>
          <a:p>
            <a:pPr>
              <a:buNone/>
            </a:pPr>
            <a:r>
              <a:rPr lang="fr-FR" sz="7200" dirty="0">
                <a:latin typeface="+mn-lt"/>
              </a:rPr>
              <a:t>	L'article 8 de l'ordonnance n° 2020-304 du 25 mars 2020 permettant d'imposer une procédure sans audience est déclarée conforme à la constitution. </a:t>
            </a:r>
          </a:p>
          <a:p>
            <a:pPr>
              <a:buNone/>
            </a:pPr>
            <a:r>
              <a:rPr lang="fr-FR" sz="7200" b="1" dirty="0">
                <a:latin typeface="+mn-lt"/>
              </a:rPr>
              <a:t>	Cons. </a:t>
            </a:r>
            <a:r>
              <a:rPr lang="fr-FR" sz="7200" b="1" dirty="0" err="1">
                <a:latin typeface="+mn-lt"/>
              </a:rPr>
              <a:t>const</a:t>
            </a:r>
            <a:r>
              <a:rPr lang="fr-FR" sz="7200" b="1" dirty="0">
                <a:latin typeface="+mn-lt"/>
              </a:rPr>
              <a:t>., 19 nov. 2020, n° 2020-866 QPC : </a:t>
            </a:r>
            <a:r>
              <a:rPr lang="fr-FR" sz="7200" b="1" dirty="0" err="1">
                <a:latin typeface="+mn-lt"/>
              </a:rPr>
              <a:t>JurisData</a:t>
            </a:r>
            <a:r>
              <a:rPr lang="fr-FR" sz="7200" b="1" dirty="0">
                <a:latin typeface="+mn-lt"/>
              </a:rPr>
              <a:t> n° 2020-019062</a:t>
            </a:r>
            <a:endParaRPr lang="fr-FR" sz="7200" dirty="0">
              <a:latin typeface="+mn-lt"/>
            </a:endParaRPr>
          </a:p>
          <a:p>
            <a:pPr>
              <a:buNone/>
            </a:pPr>
            <a:r>
              <a:rPr lang="fr-FR" sz="7200" dirty="0">
                <a:latin typeface="+mn-lt"/>
              </a:rPr>
              <a:t> </a:t>
            </a:r>
          </a:p>
          <a:p>
            <a:pPr>
              <a:buNone/>
            </a:pPr>
            <a:r>
              <a:rPr lang="fr-FR" sz="7200" dirty="0">
                <a:latin typeface="+mn-lt"/>
              </a:rPr>
              <a:t> </a:t>
            </a:r>
          </a:p>
          <a:p>
            <a:pPr>
              <a:buNone/>
            </a:pPr>
            <a:r>
              <a:rPr lang="fr-FR" dirty="0"/>
              <a:t> </a:t>
            </a:r>
          </a:p>
          <a:p>
            <a:pPr>
              <a:buNone/>
            </a:pPr>
            <a:r>
              <a:rPr lang="fr-FR" dirty="0"/>
              <a:t> </a:t>
            </a:r>
          </a:p>
          <a:p>
            <a:pPr>
              <a:buNone/>
            </a:pPr>
            <a:r>
              <a:rPr lang="fr-FR" dirty="0"/>
              <a:t> </a:t>
            </a:r>
          </a:p>
          <a:p>
            <a:pPr>
              <a:buNone/>
            </a:pPr>
            <a:r>
              <a:rPr lang="fr-FR" dirty="0"/>
              <a:t> </a:t>
            </a:r>
          </a:p>
          <a:p>
            <a:endParaRPr lang="fr-FR" dirty="0"/>
          </a:p>
        </p:txBody>
      </p:sp>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18</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3345" y="987427"/>
            <a:ext cx="10912043" cy="5368925"/>
          </a:xfrm>
        </p:spPr>
        <p:txBody>
          <a:bodyPr>
            <a:normAutofit fontScale="55000" lnSpcReduction="20000"/>
          </a:bodyPr>
          <a:lstStyle/>
          <a:p>
            <a:pPr>
              <a:buNone/>
            </a:pPr>
            <a:endParaRPr lang="fr-FR" sz="1700" b="1" dirty="0"/>
          </a:p>
          <a:p>
            <a:pPr>
              <a:buNone/>
            </a:pPr>
            <a:endParaRPr lang="fr-FR" sz="1700" b="1" dirty="0"/>
          </a:p>
          <a:p>
            <a:pPr>
              <a:buNone/>
            </a:pPr>
            <a:endParaRPr lang="fr-FR" sz="1700" b="1" dirty="0"/>
          </a:p>
          <a:p>
            <a:pPr>
              <a:buNone/>
            </a:pPr>
            <a:endParaRPr lang="fr-FR" sz="1700" b="1" dirty="0"/>
          </a:p>
          <a:p>
            <a:pPr>
              <a:buNone/>
            </a:pPr>
            <a:r>
              <a:rPr lang="fr-FR" sz="3300" b="1" dirty="0">
                <a:latin typeface="+mn-lt"/>
              </a:rPr>
              <a:t>	Représentation obligatoire par avocat</a:t>
            </a:r>
          </a:p>
          <a:p>
            <a:pPr>
              <a:buNone/>
            </a:pPr>
            <a:endParaRPr lang="fr-FR" sz="3300" dirty="0">
              <a:latin typeface="+mn-lt"/>
            </a:endParaRPr>
          </a:p>
          <a:p>
            <a:pPr>
              <a:buNone/>
            </a:pPr>
            <a:r>
              <a:rPr lang="fr-FR" sz="3300" b="1" dirty="0">
                <a:latin typeface="+mn-lt"/>
              </a:rPr>
              <a:t>	Nullité de l’assignation qui ne vise que l’assistanc</a:t>
            </a:r>
            <a:r>
              <a:rPr lang="fr-FR" sz="3300" b="1" u="sng" dirty="0">
                <a:latin typeface="+mn-lt"/>
                <a:hlinkClick r:id="rId2"/>
              </a:rPr>
              <a:t>e p</a:t>
            </a:r>
            <a:r>
              <a:rPr lang="fr-FR" sz="3300" b="1" dirty="0">
                <a:latin typeface="+mn-lt"/>
              </a:rPr>
              <a:t>ar un avocat et non la représentation par un avocat </a:t>
            </a:r>
          </a:p>
          <a:p>
            <a:pPr>
              <a:buNone/>
            </a:pPr>
            <a:endParaRPr lang="fr-FR" sz="3300" b="1" dirty="0">
              <a:latin typeface="+mn-lt"/>
            </a:endParaRPr>
          </a:p>
          <a:p>
            <a:pPr>
              <a:buNone/>
            </a:pPr>
            <a:r>
              <a:rPr lang="fr-FR" sz="3300" b="1" dirty="0">
                <a:latin typeface="+mn-lt"/>
              </a:rPr>
              <a:t>	Cour de cassation, Chambre commerciale, 26 octobre 2022, 21-17.202 </a:t>
            </a:r>
          </a:p>
          <a:p>
            <a:pPr>
              <a:buNone/>
            </a:pPr>
            <a:endParaRPr lang="fr-FR" sz="3300" b="1" dirty="0">
              <a:latin typeface="+mn-lt"/>
            </a:endParaRPr>
          </a:p>
          <a:p>
            <a:pPr>
              <a:buNone/>
            </a:pPr>
            <a:r>
              <a:rPr lang="fr-FR" sz="3300" dirty="0">
                <a:latin typeface="+mn-lt"/>
              </a:rPr>
              <a:t>	 </a:t>
            </a:r>
            <a:r>
              <a:rPr lang="fr-FR" sz="3300" b="1" dirty="0">
                <a:latin typeface="+mn-lt"/>
              </a:rPr>
              <a:t>Mention de la chambre désignée (JCP / PROXIMITE / TJ)</a:t>
            </a:r>
            <a:endParaRPr lang="fr-FR" sz="3300" dirty="0">
              <a:latin typeface="+mn-lt"/>
            </a:endParaRPr>
          </a:p>
          <a:p>
            <a:pPr>
              <a:buNone/>
            </a:pPr>
            <a:r>
              <a:rPr lang="fr-FR" sz="3300" dirty="0">
                <a:latin typeface="+mn-lt"/>
              </a:rPr>
              <a:t>	 </a:t>
            </a:r>
          </a:p>
          <a:p>
            <a:pPr>
              <a:buNone/>
            </a:pPr>
            <a:endParaRPr lang="fr-FR" dirty="0"/>
          </a:p>
          <a:p>
            <a:pPr>
              <a:buNone/>
            </a:pPr>
            <a:endParaRPr lang="fr-FR" dirty="0"/>
          </a:p>
          <a:p>
            <a:pPr>
              <a:buNone/>
            </a:pPr>
            <a:r>
              <a:rPr lang="fr-FR" b="1" dirty="0"/>
              <a:t> </a:t>
            </a:r>
            <a:endParaRPr lang="fr-FR" dirty="0"/>
          </a:p>
          <a:p>
            <a:pPr>
              <a:buNone/>
            </a:pPr>
            <a:r>
              <a:rPr lang="fr-FR" b="1" dirty="0"/>
              <a:t> </a:t>
            </a:r>
            <a:endParaRPr lang="fr-FR" dirty="0"/>
          </a:p>
          <a:p>
            <a:pPr>
              <a:buNone/>
            </a:pPr>
            <a:r>
              <a:rPr lang="fr-FR" b="1" dirty="0"/>
              <a:t> </a:t>
            </a:r>
            <a:endParaRPr lang="fr-FR" dirty="0"/>
          </a:p>
          <a:p>
            <a:pPr>
              <a:buNone/>
            </a:pPr>
            <a:r>
              <a:rPr lang="fr-FR" b="1" dirty="0"/>
              <a:t> </a:t>
            </a:r>
            <a:endParaRPr lang="fr-FR" dirty="0"/>
          </a:p>
          <a:p>
            <a:endParaRPr lang="fr-FR" dirty="0"/>
          </a:p>
        </p:txBody>
      </p:sp>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19</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pied de page 3">
            <a:extLst>
              <a:ext uri="{FF2B5EF4-FFF2-40B4-BE49-F238E27FC236}">
                <a16:creationId xmlns:a16="http://schemas.microsoft.com/office/drawing/2014/main" id="{16391A17-1AE3-43C6-8500-3F1416E33035}"/>
              </a:ext>
            </a:extLst>
          </p:cNvPr>
          <p:cNvSpPr>
            <a:spLocks noGrp="1"/>
          </p:cNvSpPr>
          <p:nvPr>
            <p:ph type="ftr" sz="quarter" idx="11"/>
          </p:nvPr>
        </p:nvSpPr>
        <p:spPr/>
        <p:txBody>
          <a:bodyPr/>
          <a:lstStyle/>
          <a:p>
            <a:r>
              <a:rPr lang="fr-FR" dirty="0"/>
              <a:t>EDASE - ÉCOLE DES AVOCATS DU SUD-EST</a:t>
            </a:r>
          </a:p>
        </p:txBody>
      </p:sp>
      <p:sp>
        <p:nvSpPr>
          <p:cNvPr id="13" name="Titre 1">
            <a:extLst>
              <a:ext uri="{FF2B5EF4-FFF2-40B4-BE49-F238E27FC236}">
                <a16:creationId xmlns:a16="http://schemas.microsoft.com/office/drawing/2014/main" id="{53544956-D37A-4E8A-BDB4-16C016ED1550}"/>
              </a:ext>
            </a:extLst>
          </p:cNvPr>
          <p:cNvSpPr txBox="1">
            <a:spLocks/>
          </p:cNvSpPr>
          <p:nvPr/>
        </p:nvSpPr>
        <p:spPr>
          <a:xfrm>
            <a:off x="-1" y="2326372"/>
            <a:ext cx="12192001" cy="1470025"/>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6E5D58"/>
                </a:solidFill>
                <a:latin typeface="Tw Cen MT" panose="020B0602020104020603" pitchFamily="34" charset="0"/>
                <a:ea typeface="+mj-ea"/>
                <a:cs typeface="+mj-cs"/>
              </a:defRPr>
            </a:lvl1pPr>
          </a:lstStyle>
          <a:p>
            <a:pPr algn="ctr"/>
            <a:r>
              <a:rPr lang="fr-FR" sz="4000" b="1" dirty="0"/>
              <a:t>LES HIVERNALES DE LA FORMATION 2022</a:t>
            </a:r>
            <a:br>
              <a:rPr lang="fr-FR" sz="4000" b="1" dirty="0"/>
            </a:br>
            <a:r>
              <a:rPr lang="fr-FR" sz="4000" b="1" dirty="0"/>
              <a:t>NICE</a:t>
            </a:r>
          </a:p>
        </p:txBody>
      </p:sp>
      <p:sp>
        <p:nvSpPr>
          <p:cNvPr id="19" name="Sous-titre 2">
            <a:extLst>
              <a:ext uri="{FF2B5EF4-FFF2-40B4-BE49-F238E27FC236}">
                <a16:creationId xmlns:a16="http://schemas.microsoft.com/office/drawing/2014/main" id="{F37AD5AE-1EC5-4F89-8103-C46FCA69C80F}"/>
              </a:ext>
            </a:extLst>
          </p:cNvPr>
          <p:cNvSpPr txBox="1">
            <a:spLocks/>
          </p:cNvSpPr>
          <p:nvPr/>
        </p:nvSpPr>
        <p:spPr>
          <a:xfrm>
            <a:off x="0" y="3796395"/>
            <a:ext cx="12192000" cy="838944"/>
          </a:xfrm>
          <a:prstGeom prst="rect">
            <a:avLst/>
          </a:prstGeom>
        </p:spPr>
        <p:txBody>
          <a:bodyPr>
            <a:normAutofit/>
          </a:bodyPr>
          <a:lstStyle>
            <a:lvl1pPr marL="228600" indent="-228600" algn="l" defTabSz="914400" rtl="0" eaLnBrk="1" latinLnBrk="0" hangingPunct="1">
              <a:lnSpc>
                <a:spcPct val="90000"/>
              </a:lnSpc>
              <a:spcBef>
                <a:spcPts val="1000"/>
              </a:spcBef>
              <a:buClr>
                <a:srgbClr val="6E5D58"/>
              </a:buClr>
              <a:buFont typeface="Wingdings" panose="05000000000000000000" pitchFamily="2" charset="2"/>
              <a:buChar char="§"/>
              <a:defRPr sz="2800" kern="1200">
                <a:solidFill>
                  <a:srgbClr val="6E5D58"/>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6E5D58"/>
              </a:buClr>
              <a:buFont typeface="Wingdings" panose="05000000000000000000" pitchFamily="2" charset="2"/>
              <a:buChar char="§"/>
              <a:defRPr sz="2400" kern="1200">
                <a:solidFill>
                  <a:srgbClr val="6E5D58"/>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6E5D58"/>
              </a:buClr>
              <a:buFont typeface="Wingdings" panose="05000000000000000000" pitchFamily="2" charset="2"/>
              <a:buChar char="§"/>
              <a:defRPr sz="2000" kern="1200">
                <a:solidFill>
                  <a:srgbClr val="6E5D58"/>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6E5D58"/>
              </a:buClr>
              <a:buFont typeface="Wingdings" panose="05000000000000000000" pitchFamily="2" charset="2"/>
              <a:buChar char="§"/>
              <a:defRPr sz="1800" kern="1200">
                <a:solidFill>
                  <a:srgbClr val="6E5D58"/>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6E5D58"/>
              </a:buClr>
              <a:buFont typeface="Wingdings" panose="05000000000000000000" pitchFamily="2" charset="2"/>
              <a:buChar char="§"/>
              <a:defRPr sz="1800" kern="1200">
                <a:solidFill>
                  <a:srgbClr val="6E5D58"/>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800" dirty="0"/>
              <a:t>Les 1er et 2 décembre 2022</a:t>
            </a:r>
          </a:p>
          <a:p>
            <a:pPr marL="0" indent="0" algn="ctr">
              <a:buNone/>
            </a:pPr>
            <a:r>
              <a:rPr lang="fr-FR" sz="1800" dirty="0"/>
              <a:t>À partir de 09h00</a:t>
            </a:r>
          </a:p>
        </p:txBody>
      </p:sp>
    </p:spTree>
    <p:extLst>
      <p:ext uri="{BB962C8B-B14F-4D97-AF65-F5344CB8AC3E}">
        <p14:creationId xmlns:p14="http://schemas.microsoft.com/office/powerpoint/2010/main" val="395847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20</a:t>
            </a:fld>
            <a:endParaRPr lang="fr-FR"/>
          </a:p>
        </p:txBody>
      </p:sp>
      <p:pic>
        <p:nvPicPr>
          <p:cNvPr id="8" name="Espace réservé du contenu 7"/>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88933" y="834388"/>
            <a:ext cx="9000000" cy="5400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6D675FA-49B7-A849-ABC7-FA63D3ED2A27}"/>
              </a:ext>
            </a:extLst>
          </p:cNvPr>
          <p:cNvSpPr>
            <a:spLocks noGrp="1"/>
          </p:cNvSpPr>
          <p:nvPr>
            <p:ph idx="1"/>
          </p:nvPr>
        </p:nvSpPr>
        <p:spPr>
          <a:xfrm>
            <a:off x="310718" y="987427"/>
            <a:ext cx="11585360" cy="5253575"/>
          </a:xfrm>
        </p:spPr>
        <p:txBody>
          <a:bodyPr/>
          <a:lstStyle/>
          <a:p>
            <a:pPr marL="0" indent="0" algn="ctr">
              <a:buNone/>
            </a:pPr>
            <a:r>
              <a:rPr lang="fr-FR" sz="1800" b="1" dirty="0">
                <a:effectLst/>
                <a:latin typeface="Calibri" panose="020F0502020204030204" pitchFamily="34" charset="0"/>
                <a:ea typeface="Calibri" panose="020F0502020204030204" pitchFamily="34" charset="0"/>
              </a:rPr>
              <a:t>	</a:t>
            </a:r>
            <a:r>
              <a:rPr lang="fr-FR" sz="1800" b="1" dirty="0">
                <a:effectLst/>
                <a:latin typeface="+mn-lt"/>
                <a:ea typeface="Calibri" panose="020F0502020204030204" pitchFamily="34" charset="0"/>
              </a:rPr>
              <a:t>Conclusions Tribunal Judiciaire : structuration et modélisation des conclusions </a:t>
            </a:r>
            <a:endParaRPr lang="fr-FR" sz="1800" dirty="0">
              <a:effectLst/>
              <a:latin typeface="+mn-lt"/>
              <a:ea typeface="Calibri" panose="020F0502020204030204" pitchFamily="34" charset="0"/>
            </a:endParaRPr>
          </a:p>
          <a:p>
            <a:endParaRPr lang="fr-FR" sz="1800" dirty="0">
              <a:effectLst/>
              <a:latin typeface="+mn-lt"/>
              <a:ea typeface="Calibri" panose="020F0502020204030204" pitchFamily="34" charset="0"/>
            </a:endParaRPr>
          </a:p>
          <a:p>
            <a:pPr marL="0" indent="0">
              <a:buNone/>
            </a:pPr>
            <a:r>
              <a:rPr lang="fr-FR" sz="1800" b="1" dirty="0">
                <a:effectLst/>
                <a:latin typeface="+mn-lt"/>
                <a:ea typeface="Calibri" panose="020F0502020204030204" pitchFamily="34" charset="0"/>
              </a:rPr>
              <a:t> </a:t>
            </a:r>
            <a:endParaRPr lang="fr-FR" sz="1800" dirty="0">
              <a:effectLst/>
              <a:latin typeface="+mn-lt"/>
              <a:ea typeface="Calibri" panose="020F0502020204030204" pitchFamily="34" charset="0"/>
            </a:endParaRPr>
          </a:p>
          <a:p>
            <a:pPr marL="0" indent="0">
              <a:buNone/>
            </a:pPr>
            <a:r>
              <a:rPr lang="fr-FR" sz="1800" b="1" dirty="0">
                <a:effectLst/>
                <a:latin typeface="+mn-lt"/>
                <a:ea typeface="Calibri" panose="020F0502020204030204" pitchFamily="34" charset="0"/>
              </a:rPr>
              <a:t>	Rappel de l’évolution : article 768 CPC</a:t>
            </a:r>
            <a:endParaRPr lang="fr-FR" sz="1800" dirty="0">
              <a:effectLst/>
              <a:latin typeface="+mn-lt"/>
              <a:ea typeface="Calibri" panose="020F0502020204030204" pitchFamily="34" charset="0"/>
            </a:endParaRPr>
          </a:p>
          <a:p>
            <a:pPr marL="0" indent="0">
              <a:buNone/>
            </a:pPr>
            <a:r>
              <a:rPr lang="fr-FR" sz="1800" b="1" dirty="0">
                <a:solidFill>
                  <a:srgbClr val="000000"/>
                </a:solidFill>
                <a:effectLst/>
                <a:latin typeface="+mn-lt"/>
                <a:ea typeface="Arial" panose="020B0604020202020204" pitchFamily="34" charset="0"/>
              </a:rPr>
              <a:t>	Décret n° 98-1231 du 28 décembre 1998 modifiant le Code de l'organisation judiciaire et le nouveau 	Code de procédure civile : </a:t>
            </a:r>
            <a:r>
              <a:rPr lang="fr-FR" sz="1800" dirty="0">
                <a:solidFill>
                  <a:srgbClr val="000000"/>
                </a:solidFill>
                <a:effectLst/>
                <a:latin typeface="+mn-lt"/>
                <a:ea typeface="Arial" panose="020B0604020202020204" pitchFamily="34" charset="0"/>
              </a:rPr>
              <a:t>mécanisme des conclusions qualificatives et récapitulatives devant le tribunal de 	grande instance</a:t>
            </a:r>
          </a:p>
          <a:p>
            <a:pPr marL="0" indent="0">
              <a:buNone/>
            </a:pPr>
            <a:endParaRPr lang="fr-FR" sz="1800" dirty="0">
              <a:effectLst/>
              <a:latin typeface="+mn-lt"/>
              <a:ea typeface="Calibri" panose="020F0502020204030204" pitchFamily="34" charset="0"/>
            </a:endParaRPr>
          </a:p>
          <a:p>
            <a:pPr marL="0" indent="0">
              <a:spcBef>
                <a:spcPts val="1000"/>
              </a:spcBef>
              <a:buNone/>
            </a:pPr>
            <a:r>
              <a:rPr lang="fr-FR" sz="1800" b="1" dirty="0">
                <a:solidFill>
                  <a:srgbClr val="000000"/>
                </a:solidFill>
                <a:effectLst/>
                <a:latin typeface="+mn-lt"/>
                <a:ea typeface="Arial" panose="020B0604020202020204" pitchFamily="34" charset="0"/>
                <a:cs typeface="Times New Roman" panose="02020603050405020304" pitchFamily="18" charset="0"/>
              </a:rPr>
              <a:t>	Décret n° 2017-891 du 6 mai 2017 relatif aux exceptions d'incompétence et à l'appel en matière civile et le 	décret n° 2017-892 du 6 mai 2017 portant diverses mesures de modernisation et de simplification de la 	procédure civile : </a:t>
            </a:r>
            <a:r>
              <a:rPr lang="fr-FR" sz="1800" dirty="0">
                <a:solidFill>
                  <a:srgbClr val="000000"/>
                </a:solidFill>
                <a:effectLst/>
                <a:latin typeface="+mn-lt"/>
                <a:ea typeface="Arial" panose="020B0604020202020204" pitchFamily="34" charset="0"/>
                <a:cs typeface="Times New Roman" panose="02020603050405020304" pitchFamily="18" charset="0"/>
              </a:rPr>
              <a:t>unification du régime applicable aux conclusions de première instance et d'appel</a:t>
            </a:r>
          </a:p>
          <a:p>
            <a:pPr marL="0" indent="0">
              <a:spcBef>
                <a:spcPts val="1000"/>
              </a:spcBef>
              <a:buNone/>
            </a:pPr>
            <a:endParaRPr lang="fr-FR" sz="1800" dirty="0">
              <a:effectLst/>
              <a:latin typeface="+mn-lt"/>
              <a:ea typeface="Calibri" panose="020F0502020204030204" pitchFamily="34" charset="0"/>
              <a:cs typeface="Times New Roman" panose="02020603050405020304" pitchFamily="18" charset="0"/>
            </a:endParaRPr>
          </a:p>
          <a:p>
            <a:pPr marL="0" indent="0">
              <a:spcBef>
                <a:spcPts val="1000"/>
              </a:spcBef>
              <a:buNone/>
            </a:pPr>
            <a:r>
              <a:rPr lang="fr-FR" sz="1800" dirty="0">
                <a:solidFill>
                  <a:srgbClr val="000000"/>
                </a:solidFill>
                <a:effectLst/>
                <a:latin typeface="+mn-lt"/>
                <a:ea typeface="Arial" panose="020B0604020202020204" pitchFamily="34" charset="0"/>
                <a:cs typeface="Times New Roman" panose="02020603050405020304" pitchFamily="18" charset="0"/>
              </a:rPr>
              <a:t>	Structuration formelle en trois parties distinctes (exposé des faits et de la procédure, discussion, dispositif) et 	ses  conséquences procédurales attachées à l'inobservation de certaines des prescriptions. </a:t>
            </a:r>
            <a:endParaRPr lang="fr-FR" sz="1800" dirty="0">
              <a:effectLst/>
              <a:latin typeface="+mn-lt"/>
              <a:ea typeface="Calibri" panose="020F0502020204030204" pitchFamily="34" charset="0"/>
              <a:cs typeface="Times New Roman" panose="02020603050405020304" pitchFamily="18" charset="0"/>
            </a:endParaRPr>
          </a:p>
          <a:p>
            <a:endParaRPr lang="fr-FR" dirty="0"/>
          </a:p>
        </p:txBody>
      </p:sp>
      <p:sp>
        <p:nvSpPr>
          <p:cNvPr id="5" name="Espace réservé du pied de page 4">
            <a:extLst>
              <a:ext uri="{FF2B5EF4-FFF2-40B4-BE49-F238E27FC236}">
                <a16:creationId xmlns:a16="http://schemas.microsoft.com/office/drawing/2014/main" id="{E12293B7-E9F9-29AD-D242-2BD1AC429DE1}"/>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2B3A7104-7032-E043-C825-17D580118F94}"/>
              </a:ext>
            </a:extLst>
          </p:cNvPr>
          <p:cNvSpPr>
            <a:spLocks noGrp="1"/>
          </p:cNvSpPr>
          <p:nvPr>
            <p:ph type="sldNum" sz="quarter" idx="12"/>
          </p:nvPr>
        </p:nvSpPr>
        <p:spPr/>
        <p:txBody>
          <a:bodyPr/>
          <a:lstStyle/>
          <a:p>
            <a:fld id="{38A3D1BC-4328-45BB-A374-B8780A0FC512}" type="slidenum">
              <a:rPr lang="fr-FR" smtClean="0"/>
              <a:pPr/>
              <a:t>21</a:t>
            </a:fld>
            <a:endParaRPr lang="fr-FR"/>
          </a:p>
        </p:txBody>
      </p:sp>
    </p:spTree>
    <p:extLst>
      <p:ext uri="{BB962C8B-B14F-4D97-AF65-F5344CB8AC3E}">
        <p14:creationId xmlns:p14="http://schemas.microsoft.com/office/powerpoint/2010/main" val="2421910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2A67DDF-619A-1E2C-A4DB-945FB78447CD}"/>
              </a:ext>
            </a:extLst>
          </p:cNvPr>
          <p:cNvSpPr>
            <a:spLocks noGrp="1"/>
          </p:cNvSpPr>
          <p:nvPr>
            <p:ph idx="1"/>
          </p:nvPr>
        </p:nvSpPr>
        <p:spPr>
          <a:xfrm>
            <a:off x="399495" y="987427"/>
            <a:ext cx="11150354" cy="5368925"/>
          </a:xfrm>
        </p:spPr>
        <p:txBody>
          <a:bodyPr>
            <a:normAutofit/>
          </a:bodyPr>
          <a:lstStyle/>
          <a:p>
            <a:pPr marL="0" indent="0">
              <a:buNone/>
            </a:pPr>
            <a:r>
              <a:rPr lang="fr-FR" sz="1800" b="1" dirty="0">
                <a:solidFill>
                  <a:srgbClr val="000000"/>
                </a:solidFill>
                <a:effectLst/>
                <a:latin typeface="Times New Roman" panose="02020603050405020304" pitchFamily="18" charset="0"/>
                <a:ea typeface="Arial" panose="020B0604020202020204" pitchFamily="34" charset="0"/>
              </a:rPr>
              <a:t>	</a:t>
            </a:r>
            <a:r>
              <a:rPr lang="fr-FR" sz="1600" b="1" dirty="0">
                <a:solidFill>
                  <a:schemeClr val="bg2">
                    <a:lumMod val="25000"/>
                  </a:schemeClr>
                </a:solidFill>
                <a:effectLst/>
                <a:latin typeface="+mn-lt"/>
                <a:ea typeface="Arial" panose="020B0604020202020204" pitchFamily="34" charset="0"/>
              </a:rPr>
              <a:t>Article 768 CPC modifié par Décret 2019-1333 du 11 décembre 2019 </a:t>
            </a:r>
            <a:endParaRPr lang="fr-FR" sz="1600" dirty="0">
              <a:solidFill>
                <a:schemeClr val="bg2">
                  <a:lumMod val="25000"/>
                </a:schemeClr>
              </a:solidFill>
              <a:effectLst/>
              <a:latin typeface="+mn-lt"/>
              <a:ea typeface="Calibri" panose="020F0502020204030204" pitchFamily="34" charset="0"/>
            </a:endParaRPr>
          </a:p>
          <a:p>
            <a:pPr marL="0" indent="0">
              <a:buNone/>
            </a:pPr>
            <a:r>
              <a:rPr lang="fr-FR" sz="1600" dirty="0">
                <a:solidFill>
                  <a:schemeClr val="bg2">
                    <a:lumMod val="25000"/>
                  </a:schemeClr>
                </a:solidFill>
                <a:effectLst/>
                <a:latin typeface="+mn-lt"/>
                <a:ea typeface="Calibri" panose="020F0502020204030204" pitchFamily="34" charset="0"/>
              </a:rPr>
              <a:t>	« </a:t>
            </a:r>
            <a:r>
              <a:rPr lang="fr-FR" sz="1600" i="1" dirty="0">
                <a:solidFill>
                  <a:schemeClr val="bg2">
                    <a:lumMod val="25000"/>
                  </a:schemeClr>
                </a:solidFill>
                <a:effectLst/>
                <a:latin typeface="+mn-lt"/>
                <a:ea typeface="Calibri" panose="020F0502020204030204" pitchFamily="34" charset="0"/>
              </a:rPr>
              <a:t>Les conclusions doivent formuler expressément les prétentions des parties ainsi que les moyens en fait et en 	droit sur 	lesquels chacune de ces prétentions est fondée avec indication pour chaque prétention des pièces 	invoquées et de leur 	numérotation. Un bordereau énumérant les pièces justifiant ces prétentions est annexé 	aux conclusions.</a:t>
            </a:r>
            <a:br>
              <a:rPr lang="fr-FR" sz="1600" i="1" dirty="0">
                <a:solidFill>
                  <a:schemeClr val="bg2">
                    <a:lumMod val="25000"/>
                  </a:schemeClr>
                </a:solidFill>
                <a:effectLst/>
                <a:latin typeface="+mn-lt"/>
                <a:ea typeface="Calibri" panose="020F0502020204030204" pitchFamily="34" charset="0"/>
              </a:rPr>
            </a:br>
            <a:br>
              <a:rPr lang="fr-FR" sz="1600" i="1" dirty="0">
                <a:solidFill>
                  <a:schemeClr val="bg2">
                    <a:lumMod val="25000"/>
                  </a:schemeClr>
                </a:solidFill>
                <a:effectLst/>
                <a:latin typeface="+mn-lt"/>
                <a:ea typeface="Calibri" panose="020F0502020204030204" pitchFamily="34" charset="0"/>
              </a:rPr>
            </a:br>
            <a:r>
              <a:rPr lang="fr-FR" sz="1600" i="1" dirty="0">
                <a:solidFill>
                  <a:schemeClr val="bg2">
                    <a:lumMod val="25000"/>
                  </a:schemeClr>
                </a:solidFill>
                <a:effectLst/>
                <a:latin typeface="+mn-lt"/>
                <a:ea typeface="Calibri" panose="020F0502020204030204" pitchFamily="34" charset="0"/>
              </a:rPr>
              <a:t>	Les conclusions comprennent distinctement un exposé des faits et de la procédure, une discussion des 	prétentions et des moyens ainsi qu'un dispositif récapitulant les prétentions. Les moyens qui n'auraient pas été formulés 	dans les conclusions précédentes doivent être présentés de manière formellement distincte. Le tribunal ne statue que sur 	les prétentions énoncées au dispositif et n'examine les moyens au soutien de ces prétentions que s'ils sont  invoqués dans   	la discussion.</a:t>
            </a:r>
            <a:br>
              <a:rPr lang="fr-FR" sz="1600" i="1" dirty="0">
                <a:solidFill>
                  <a:schemeClr val="bg2">
                    <a:lumMod val="25000"/>
                  </a:schemeClr>
                </a:solidFill>
                <a:effectLst/>
                <a:latin typeface="+mn-lt"/>
                <a:ea typeface="Calibri" panose="020F0502020204030204" pitchFamily="34" charset="0"/>
              </a:rPr>
            </a:br>
            <a:br>
              <a:rPr lang="fr-FR" sz="1600" i="1" dirty="0">
                <a:solidFill>
                  <a:schemeClr val="bg2">
                    <a:lumMod val="25000"/>
                  </a:schemeClr>
                </a:solidFill>
                <a:effectLst/>
                <a:latin typeface="+mn-lt"/>
                <a:ea typeface="Calibri" panose="020F0502020204030204" pitchFamily="34" charset="0"/>
              </a:rPr>
            </a:br>
            <a:r>
              <a:rPr lang="fr-FR" sz="1600" i="1" dirty="0">
                <a:solidFill>
                  <a:schemeClr val="bg2">
                    <a:lumMod val="25000"/>
                  </a:schemeClr>
                </a:solidFill>
                <a:effectLst/>
                <a:latin typeface="+mn-lt"/>
                <a:ea typeface="Calibri" panose="020F0502020204030204" pitchFamily="34" charset="0"/>
              </a:rPr>
              <a:t>	Les parties doivent reprendre dans leurs dernières conclusions les prétentions et moyens présentés ou  invoqués 	dans leurs conclusions antérieures. A défaut, elles sont réputées les avoir abandonnés et le tribunal  ne statue que sur les 	dernières conclusions déposées.</a:t>
            </a:r>
            <a:r>
              <a:rPr lang="fr-FR" sz="1600" dirty="0">
                <a:solidFill>
                  <a:schemeClr val="bg2">
                    <a:lumMod val="25000"/>
                  </a:schemeClr>
                </a:solidFill>
                <a:effectLst/>
                <a:latin typeface="+mn-lt"/>
                <a:ea typeface="Calibri" panose="020F0502020204030204" pitchFamily="34" charset="0"/>
              </a:rPr>
              <a:t> »</a:t>
            </a:r>
          </a:p>
          <a:p>
            <a:pPr>
              <a:buNone/>
            </a:pPr>
            <a:r>
              <a:rPr lang="fr-FR" sz="1600" dirty="0">
                <a:solidFill>
                  <a:schemeClr val="bg2">
                    <a:lumMod val="25000"/>
                  </a:schemeClr>
                </a:solidFill>
                <a:effectLst/>
                <a:latin typeface="+mn-lt"/>
                <a:ea typeface="Arial" panose="020B0604020202020204" pitchFamily="34" charset="0"/>
              </a:rPr>
              <a:t>     	 Le domaine de la modélisation des conclusions est aujourd'hui circonscrit à la procédure écrite ordinaire devant le 	tribunal judiciaire </a:t>
            </a:r>
            <a:r>
              <a:rPr lang="fr-FR" sz="1600" i="1" dirty="0">
                <a:solidFill>
                  <a:schemeClr val="bg2">
                    <a:lumMod val="25000"/>
                  </a:schemeClr>
                </a:solidFill>
                <a:effectLst/>
                <a:latin typeface="+mn-lt"/>
                <a:ea typeface="Arial" panose="020B0604020202020204" pitchFamily="34" charset="0"/>
              </a:rPr>
              <a:t>(CPC, art. 768)</a:t>
            </a:r>
            <a:r>
              <a:rPr lang="fr-FR" sz="1600" dirty="0">
                <a:solidFill>
                  <a:schemeClr val="bg2">
                    <a:lumMod val="25000"/>
                  </a:schemeClr>
                </a:solidFill>
                <a:effectLst/>
                <a:latin typeface="+mn-lt"/>
                <a:ea typeface="Arial" panose="020B0604020202020204" pitchFamily="34" charset="0"/>
              </a:rPr>
              <a:t>, à la procédure orale lorsque le juge organise les échanges entre les parties comparantes 	et qu'elles sont assistées ou représentées par un avocat </a:t>
            </a:r>
            <a:r>
              <a:rPr lang="fr-FR" sz="1600" i="1" dirty="0">
                <a:solidFill>
                  <a:schemeClr val="bg2">
                    <a:lumMod val="25000"/>
                  </a:schemeClr>
                </a:solidFill>
                <a:effectLst/>
                <a:latin typeface="+mn-lt"/>
                <a:ea typeface="Arial" panose="020B0604020202020204" pitchFamily="34" charset="0"/>
              </a:rPr>
              <a:t>(CPC, art. 446-2)</a:t>
            </a:r>
            <a:r>
              <a:rPr lang="fr-FR" sz="1600" dirty="0">
                <a:solidFill>
                  <a:schemeClr val="bg2">
                    <a:lumMod val="25000"/>
                  </a:schemeClr>
                </a:solidFill>
                <a:effectLst/>
                <a:latin typeface="+mn-lt"/>
                <a:ea typeface="Arial" panose="020B0604020202020204" pitchFamily="34" charset="0"/>
              </a:rPr>
              <a:t> (ainsi qu'à la procédure devant la formation 	collégiale de la cour d'appel). </a:t>
            </a:r>
            <a:endParaRPr lang="fr-FR" sz="1600" dirty="0">
              <a:solidFill>
                <a:schemeClr val="bg2">
                  <a:lumMod val="25000"/>
                </a:schemeClr>
              </a:solidFill>
              <a:effectLst/>
              <a:latin typeface="+mn-lt"/>
              <a:ea typeface="Calibri" panose="020F0502020204030204" pitchFamily="34" charset="0"/>
            </a:endParaRPr>
          </a:p>
          <a:p>
            <a:pPr>
              <a:buNone/>
            </a:pPr>
            <a:r>
              <a:rPr lang="fr-FR" sz="1600" dirty="0">
                <a:solidFill>
                  <a:schemeClr val="bg2">
                    <a:lumMod val="25000"/>
                  </a:schemeClr>
                </a:solidFill>
                <a:effectLst/>
                <a:latin typeface="+mn-lt"/>
                <a:ea typeface="Arial" panose="020B0604020202020204" pitchFamily="34" charset="0"/>
              </a:rPr>
              <a:t>		Ces dispositions s'appliquent également lorsque les conclusions saisissent le juge de la mise en état </a:t>
            </a:r>
            <a:r>
              <a:rPr lang="fr-FR" sz="1600" i="1" dirty="0">
                <a:solidFill>
                  <a:schemeClr val="bg2">
                    <a:lumMod val="25000"/>
                  </a:schemeClr>
                </a:solidFill>
                <a:effectLst/>
                <a:latin typeface="+mn-lt"/>
                <a:ea typeface="Arial" panose="020B0604020202020204" pitchFamily="34" charset="0"/>
              </a:rPr>
              <a:t>(CPC, art. 791)</a:t>
            </a:r>
            <a:r>
              <a:rPr lang="fr-FR" sz="1600" dirty="0">
                <a:solidFill>
                  <a:schemeClr val="bg2">
                    <a:lumMod val="25000"/>
                  </a:schemeClr>
                </a:solidFill>
                <a:effectLst/>
                <a:latin typeface="+mn-lt"/>
                <a:ea typeface="Arial" panose="020B0604020202020204" pitchFamily="34" charset="0"/>
              </a:rPr>
              <a:t> (ou le 	conseiller de la mise en état </a:t>
            </a:r>
            <a:r>
              <a:rPr lang="fr-FR" sz="1600" i="1" dirty="0">
                <a:solidFill>
                  <a:schemeClr val="bg2">
                    <a:lumMod val="25000"/>
                  </a:schemeClr>
                </a:solidFill>
                <a:effectLst/>
                <a:latin typeface="+mn-lt"/>
                <a:ea typeface="Arial" panose="020B0604020202020204" pitchFamily="34" charset="0"/>
              </a:rPr>
              <a:t>CPC, art. 914)</a:t>
            </a:r>
            <a:r>
              <a:rPr lang="fr-FR" sz="1600" dirty="0">
                <a:solidFill>
                  <a:schemeClr val="bg2">
                    <a:lumMod val="25000"/>
                  </a:schemeClr>
                </a:solidFill>
                <a:effectLst/>
                <a:latin typeface="+mn-lt"/>
                <a:ea typeface="Arial" panose="020B0604020202020204" pitchFamily="34" charset="0"/>
              </a:rPr>
              <a:t> en vertu de sa compétence exclusive, dès lors qu'elles sont situées au livre II du 	Code de procédure civile</a:t>
            </a:r>
            <a:endParaRPr lang="fr-FR" sz="1600" dirty="0">
              <a:solidFill>
                <a:schemeClr val="bg2">
                  <a:lumMod val="25000"/>
                </a:schemeClr>
              </a:solidFill>
              <a:effectLst/>
              <a:latin typeface="+mn-lt"/>
              <a:ea typeface="Calibri" panose="020F0502020204030204" pitchFamily="34" charset="0"/>
            </a:endParaRPr>
          </a:p>
          <a:p>
            <a:pPr marL="0" indent="0">
              <a:buNone/>
            </a:pPr>
            <a:endParaRPr lang="fr-FR" dirty="0"/>
          </a:p>
        </p:txBody>
      </p:sp>
      <p:sp>
        <p:nvSpPr>
          <p:cNvPr id="5" name="Espace réservé du pied de page 4">
            <a:extLst>
              <a:ext uri="{FF2B5EF4-FFF2-40B4-BE49-F238E27FC236}">
                <a16:creationId xmlns:a16="http://schemas.microsoft.com/office/drawing/2014/main" id="{8C753C83-B475-F7CE-17F9-DE914C08D757}"/>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C7AD6611-6895-C12B-DC1D-F2D9139EBE54}"/>
              </a:ext>
            </a:extLst>
          </p:cNvPr>
          <p:cNvSpPr>
            <a:spLocks noGrp="1"/>
          </p:cNvSpPr>
          <p:nvPr>
            <p:ph type="sldNum" sz="quarter" idx="12"/>
          </p:nvPr>
        </p:nvSpPr>
        <p:spPr/>
        <p:txBody>
          <a:bodyPr/>
          <a:lstStyle/>
          <a:p>
            <a:fld id="{38A3D1BC-4328-45BB-A374-B8780A0FC512}" type="slidenum">
              <a:rPr lang="fr-FR" smtClean="0"/>
              <a:pPr/>
              <a:t>22</a:t>
            </a:fld>
            <a:endParaRPr lang="fr-FR"/>
          </a:p>
        </p:txBody>
      </p:sp>
    </p:spTree>
    <p:extLst>
      <p:ext uri="{BB962C8B-B14F-4D97-AF65-F5344CB8AC3E}">
        <p14:creationId xmlns:p14="http://schemas.microsoft.com/office/powerpoint/2010/main" val="2749217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34B3BC7-8D11-EA8E-FD7B-32782ECA33EB}"/>
              </a:ext>
            </a:extLst>
          </p:cNvPr>
          <p:cNvSpPr>
            <a:spLocks noGrp="1"/>
          </p:cNvSpPr>
          <p:nvPr>
            <p:ph idx="1"/>
          </p:nvPr>
        </p:nvSpPr>
        <p:spPr>
          <a:xfrm>
            <a:off x="355107" y="987427"/>
            <a:ext cx="11372295" cy="5368925"/>
          </a:xfrm>
        </p:spPr>
        <p:txBody>
          <a:bodyPr>
            <a:normAutofit fontScale="70000" lnSpcReduction="20000"/>
          </a:bodyPr>
          <a:lstStyle/>
          <a:p>
            <a:pPr>
              <a:buNone/>
            </a:pPr>
            <a:r>
              <a:rPr lang="fr-FR" sz="1800" b="1" dirty="0">
                <a:effectLst/>
                <a:latin typeface="+mn-lt"/>
                <a:ea typeface="Calibri" panose="020F0502020204030204" pitchFamily="34" charset="0"/>
              </a:rPr>
              <a:t>	Pratique</a:t>
            </a:r>
            <a:endParaRPr lang="fr-FR" sz="1800" dirty="0">
              <a:effectLst/>
              <a:latin typeface="+mn-lt"/>
              <a:ea typeface="Calibri" panose="020F0502020204030204" pitchFamily="34" charset="0"/>
            </a:endParaRPr>
          </a:p>
          <a:p>
            <a:pPr marL="0" indent="0">
              <a:buNone/>
            </a:pPr>
            <a:r>
              <a:rPr lang="fr-FR" sz="1800" b="1" dirty="0">
                <a:effectLst/>
                <a:latin typeface="+mn-lt"/>
                <a:ea typeface="Calibri" panose="020F0502020204030204" pitchFamily="34" charset="0"/>
              </a:rPr>
              <a:t>     Ecritures soignées et synthétiques :</a:t>
            </a:r>
            <a:endParaRPr lang="fr-FR" sz="1800" dirty="0">
              <a:effectLst/>
              <a:latin typeface="+mn-lt"/>
              <a:ea typeface="Calibri" panose="020F0502020204030204" pitchFamily="34" charset="0"/>
            </a:endParaRPr>
          </a:p>
          <a:p>
            <a:pPr marL="0" indent="0" algn="just">
              <a:lnSpc>
                <a:spcPts val="1300"/>
              </a:lnSpc>
              <a:spcBef>
                <a:spcPts val="300"/>
              </a:spcBef>
              <a:buNone/>
            </a:pPr>
            <a:r>
              <a:rPr lang="fr-FR" sz="1800" b="1" dirty="0">
                <a:solidFill>
                  <a:srgbClr val="000000"/>
                </a:solidFill>
                <a:effectLst/>
                <a:latin typeface="+mn-lt"/>
                <a:ea typeface="Arial" panose="020B0604020202020204" pitchFamily="34" charset="0"/>
                <a:cs typeface="Times New Roman" panose="02020603050405020304" pitchFamily="18" charset="0"/>
              </a:rPr>
              <a:t>    </a:t>
            </a:r>
          </a:p>
          <a:p>
            <a:pPr marL="0" indent="0" algn="just">
              <a:lnSpc>
                <a:spcPts val="1300"/>
              </a:lnSpc>
              <a:spcBef>
                <a:spcPts val="300"/>
              </a:spcBef>
              <a:buNone/>
            </a:pPr>
            <a:r>
              <a:rPr lang="fr-FR" sz="1800" b="1" dirty="0">
                <a:solidFill>
                  <a:srgbClr val="000000"/>
                </a:solidFill>
                <a:latin typeface="+mn-lt"/>
                <a:ea typeface="Arial" panose="020B0604020202020204" pitchFamily="34" charset="0"/>
                <a:cs typeface="Times New Roman" panose="02020603050405020304" pitchFamily="18" charset="0"/>
              </a:rPr>
              <a:t>     </a:t>
            </a:r>
            <a:r>
              <a:rPr lang="fr-FR" sz="1800" b="1" dirty="0">
                <a:solidFill>
                  <a:srgbClr val="000000"/>
                </a:solidFill>
                <a:effectLst/>
                <a:latin typeface="+mn-lt"/>
                <a:ea typeface="Arial" panose="020B0604020202020204" pitchFamily="34" charset="0"/>
                <a:cs typeface="Times New Roman" panose="02020603050405020304" pitchFamily="18" charset="0"/>
              </a:rPr>
              <a:t>1</a:t>
            </a:r>
            <a:r>
              <a:rPr lang="fr-FR" sz="1800" dirty="0">
                <a:solidFill>
                  <a:srgbClr val="000000"/>
                </a:solidFill>
                <a:effectLst/>
                <a:latin typeface="+mn-lt"/>
                <a:ea typeface="Arial" panose="020B0604020202020204" pitchFamily="34" charset="0"/>
                <a:cs typeface="Times New Roman" panose="02020603050405020304" pitchFamily="18" charset="0"/>
              </a:rPr>
              <a:t> - Le rappel très synthétique des </a:t>
            </a:r>
            <a:r>
              <a:rPr lang="fr-FR" sz="1800" b="1" dirty="0">
                <a:solidFill>
                  <a:srgbClr val="000000"/>
                </a:solidFill>
                <a:effectLst/>
                <a:latin typeface="+mn-lt"/>
                <a:ea typeface="Arial" panose="020B0604020202020204" pitchFamily="34" charset="0"/>
                <a:cs typeface="Times New Roman" panose="02020603050405020304" pitchFamily="18" charset="0"/>
              </a:rPr>
              <a:t>faits et de la procédure</a:t>
            </a:r>
            <a:endParaRPr lang="fr-FR" sz="1800" dirty="0">
              <a:effectLst/>
              <a:latin typeface="+mn-lt"/>
              <a:ea typeface="Calibri" panose="020F0502020204030204" pitchFamily="34" charset="0"/>
              <a:cs typeface="Times New Roman" panose="02020603050405020304" pitchFamily="18" charset="0"/>
            </a:endParaRPr>
          </a:p>
          <a:p>
            <a:pPr marL="0" indent="0" algn="just">
              <a:buNone/>
            </a:pPr>
            <a:r>
              <a:rPr lang="fr-FR" sz="1800" dirty="0">
                <a:effectLst/>
                <a:latin typeface="+mn-lt"/>
                <a:ea typeface="Calibri" panose="020F0502020204030204" pitchFamily="34" charset="0"/>
                <a:cs typeface="Times New Roman" panose="02020603050405020304" pitchFamily="18" charset="0"/>
              </a:rPr>
              <a:t>     </a:t>
            </a:r>
            <a:r>
              <a:rPr lang="fr-FR" sz="1800" b="1" dirty="0">
                <a:solidFill>
                  <a:srgbClr val="000000"/>
                </a:solidFill>
                <a:effectLst/>
                <a:latin typeface="+mn-lt"/>
                <a:ea typeface="Arial" panose="020B0604020202020204" pitchFamily="34" charset="0"/>
                <a:cs typeface="Times New Roman" panose="02020603050405020304" pitchFamily="18" charset="0"/>
              </a:rPr>
              <a:t>2</a:t>
            </a:r>
            <a:r>
              <a:rPr lang="fr-FR" sz="1800" dirty="0">
                <a:solidFill>
                  <a:srgbClr val="000000"/>
                </a:solidFill>
                <a:effectLst/>
                <a:latin typeface="+mn-lt"/>
                <a:ea typeface="Arial" panose="020B0604020202020204" pitchFamily="34" charset="0"/>
                <a:cs typeface="Times New Roman" panose="02020603050405020304" pitchFamily="18" charset="0"/>
              </a:rPr>
              <a:t> - Dans la </a:t>
            </a:r>
            <a:r>
              <a:rPr lang="fr-FR" sz="1800" b="1" dirty="0">
                <a:solidFill>
                  <a:srgbClr val="000000"/>
                </a:solidFill>
                <a:effectLst/>
                <a:latin typeface="+mn-lt"/>
                <a:ea typeface="Arial" panose="020B0604020202020204" pitchFamily="34" charset="0"/>
                <a:cs typeface="Times New Roman" panose="02020603050405020304" pitchFamily="18" charset="0"/>
              </a:rPr>
              <a:t>discussion</a:t>
            </a:r>
            <a:r>
              <a:rPr lang="fr-FR" sz="1800" dirty="0">
                <a:solidFill>
                  <a:srgbClr val="000000"/>
                </a:solidFill>
                <a:effectLst/>
                <a:latin typeface="+mn-lt"/>
                <a:ea typeface="Arial" panose="020B0604020202020204" pitchFamily="34" charset="0"/>
                <a:cs typeface="Times New Roman" panose="02020603050405020304" pitchFamily="18" charset="0"/>
              </a:rPr>
              <a:t> doivent être présentée chaque prétention s'appuyant sur un ou plusieurs moyens à l'appui des pièces (numérotées) ou de  </a:t>
            </a:r>
          </a:p>
          <a:p>
            <a:pPr marL="0" indent="0" algn="just">
              <a:buNone/>
            </a:pPr>
            <a:r>
              <a:rPr lang="fr-FR" sz="1800" dirty="0">
                <a:solidFill>
                  <a:srgbClr val="000000"/>
                </a:solidFill>
                <a:effectLst/>
                <a:latin typeface="+mn-lt"/>
                <a:ea typeface="Arial" panose="020B0604020202020204" pitchFamily="34" charset="0"/>
                <a:cs typeface="Times New Roman" panose="02020603050405020304" pitchFamily="18" charset="0"/>
              </a:rPr>
              <a:t>      précédents jurisprudentiels         </a:t>
            </a:r>
            <a:endParaRPr lang="fr-FR" sz="1800" dirty="0">
              <a:effectLst/>
              <a:latin typeface="+mn-lt"/>
              <a:ea typeface="Calibri" panose="020F0502020204030204" pitchFamily="34" charset="0"/>
              <a:cs typeface="Times New Roman" panose="02020603050405020304" pitchFamily="18" charset="0"/>
            </a:endParaRPr>
          </a:p>
          <a:p>
            <a:pPr marL="0" indent="0" algn="just">
              <a:buNone/>
            </a:pPr>
            <a:r>
              <a:rPr lang="fr-FR" sz="1800" dirty="0">
                <a:effectLst/>
                <a:latin typeface="+mn-lt"/>
                <a:ea typeface="Calibri" panose="020F0502020204030204" pitchFamily="34" charset="0"/>
                <a:cs typeface="Times New Roman" panose="02020603050405020304" pitchFamily="18" charset="0"/>
              </a:rPr>
              <a:t> </a:t>
            </a:r>
          </a:p>
          <a:p>
            <a:pPr marL="0" indent="0" algn="just">
              <a:lnSpc>
                <a:spcPts val="1300"/>
              </a:lnSpc>
              <a:spcBef>
                <a:spcPts val="300"/>
              </a:spcBef>
              <a:buNone/>
            </a:pPr>
            <a:r>
              <a:rPr lang="fr-FR" sz="1800" dirty="0">
                <a:solidFill>
                  <a:srgbClr val="000000"/>
                </a:solidFill>
                <a:effectLst/>
                <a:latin typeface="+mn-lt"/>
                <a:ea typeface="Arial" panose="020B0604020202020204" pitchFamily="34" charset="0"/>
                <a:cs typeface="Times New Roman" panose="02020603050405020304" pitchFamily="18" charset="0"/>
              </a:rPr>
              <a:t>      Cette présentation doit être opérée de manière concise, de façon à permettre au juge de cerner immédiatement l'objet du litige.</a:t>
            </a:r>
            <a:endParaRPr lang="fr-FR" sz="1800" dirty="0">
              <a:effectLst/>
              <a:latin typeface="+mn-lt"/>
              <a:ea typeface="Calibri" panose="020F0502020204030204" pitchFamily="34" charset="0"/>
              <a:cs typeface="Times New Roman" panose="02020603050405020304" pitchFamily="18" charset="0"/>
            </a:endParaRPr>
          </a:p>
          <a:p>
            <a:pPr marL="0" indent="0" algn="just">
              <a:buNone/>
            </a:pPr>
            <a:r>
              <a:rPr lang="fr-FR" sz="1800" dirty="0">
                <a:effectLst/>
                <a:latin typeface="+mn-lt"/>
                <a:ea typeface="Calibri" panose="020F0502020204030204" pitchFamily="34" charset="0"/>
                <a:cs typeface="Times New Roman" panose="02020603050405020304" pitchFamily="18" charset="0"/>
              </a:rPr>
              <a:t> </a:t>
            </a:r>
          </a:p>
          <a:p>
            <a:pPr marL="0" indent="0" algn="just">
              <a:lnSpc>
                <a:spcPts val="1300"/>
              </a:lnSpc>
              <a:spcBef>
                <a:spcPts val="300"/>
              </a:spcBef>
              <a:buNone/>
            </a:pPr>
            <a:r>
              <a:rPr lang="fr-FR" sz="1800" dirty="0">
                <a:solidFill>
                  <a:srgbClr val="000000"/>
                </a:solidFill>
                <a:effectLst/>
                <a:latin typeface="+mn-lt"/>
                <a:ea typeface="Arial" panose="020B0604020202020204" pitchFamily="34" charset="0"/>
                <a:cs typeface="Times New Roman" panose="02020603050405020304" pitchFamily="18" charset="0"/>
              </a:rPr>
              <a:t>      L'énoncé des prétentions et de leur fondement en fait et en droit doit faire référence aux pièces sur lesquelles elle se fonde, en les numérotant     dans les motifs des conclusions au fur et à mesure de leur utilisation </a:t>
            </a:r>
            <a:endParaRPr lang="fr-FR" sz="1800" dirty="0">
              <a:effectLst/>
              <a:latin typeface="+mn-lt"/>
              <a:ea typeface="Calibri" panose="020F0502020204030204" pitchFamily="34" charset="0"/>
              <a:cs typeface="Times New Roman" panose="02020603050405020304" pitchFamily="18" charset="0"/>
            </a:endParaRPr>
          </a:p>
          <a:p>
            <a:pPr marL="0" indent="0" algn="just">
              <a:lnSpc>
                <a:spcPts val="1300"/>
              </a:lnSpc>
              <a:spcBef>
                <a:spcPts val="300"/>
              </a:spcBef>
              <a:buNone/>
            </a:pPr>
            <a:r>
              <a:rPr lang="fr-FR" sz="1800" dirty="0">
                <a:effectLst/>
                <a:latin typeface="+mn-lt"/>
                <a:ea typeface="Calibri" panose="020F0502020204030204" pitchFamily="34" charset="0"/>
                <a:cs typeface="Times New Roman" panose="02020603050405020304" pitchFamily="18" charset="0"/>
              </a:rPr>
              <a:t> </a:t>
            </a:r>
          </a:p>
          <a:p>
            <a:pPr marL="0" indent="0" algn="just">
              <a:lnSpc>
                <a:spcPts val="1300"/>
              </a:lnSpc>
              <a:spcBef>
                <a:spcPts val="300"/>
              </a:spcBef>
              <a:buNone/>
            </a:pPr>
            <a:r>
              <a:rPr lang="fr-FR" sz="1800" b="1" dirty="0">
                <a:solidFill>
                  <a:schemeClr val="tx1"/>
                </a:solidFill>
                <a:effectLst/>
                <a:latin typeface="+mn-lt"/>
                <a:ea typeface="Calibri" panose="020F0502020204030204" pitchFamily="34" charset="0"/>
                <a:cs typeface="Times New Roman" panose="02020603050405020304" pitchFamily="18" charset="0"/>
              </a:rPr>
              <a:t>     3</a:t>
            </a:r>
            <a:r>
              <a:rPr lang="fr-FR" sz="1800" b="1" dirty="0">
                <a:effectLst/>
                <a:latin typeface="+mn-lt"/>
                <a:ea typeface="Calibri" panose="020F0502020204030204" pitchFamily="34" charset="0"/>
                <a:cs typeface="Times New Roman" panose="02020603050405020304" pitchFamily="18" charset="0"/>
              </a:rPr>
              <a:t> – Le dispositif </a:t>
            </a:r>
            <a:r>
              <a:rPr lang="fr-FR" sz="1800" dirty="0">
                <a:solidFill>
                  <a:srgbClr val="000000"/>
                </a:solidFill>
                <a:effectLst/>
                <a:latin typeface="+mn-lt"/>
                <a:ea typeface="Arial" panose="020B0604020202020204" pitchFamily="34" charset="0"/>
                <a:cs typeface="Times New Roman" panose="02020603050405020304" pitchFamily="18" charset="0"/>
              </a:rPr>
              <a:t>des conclusions doit reprendre exclusivement les prétentions des parties dans l'ordre des motifs.</a:t>
            </a:r>
            <a:endParaRPr lang="fr-FR" sz="1800" dirty="0">
              <a:latin typeface="+mn-lt"/>
              <a:ea typeface="Arial" panose="020B0604020202020204" pitchFamily="34" charset="0"/>
              <a:cs typeface="Times New Roman" panose="02020603050405020304" pitchFamily="18" charset="0"/>
            </a:endParaRPr>
          </a:p>
          <a:p>
            <a:pPr marL="0" indent="0" algn="just">
              <a:lnSpc>
                <a:spcPts val="1300"/>
              </a:lnSpc>
              <a:spcBef>
                <a:spcPts val="300"/>
              </a:spcBef>
              <a:buNone/>
            </a:pPr>
            <a:r>
              <a:rPr lang="fr-FR" sz="1800" b="1" dirty="0">
                <a:solidFill>
                  <a:schemeClr val="tx1"/>
                </a:solidFill>
                <a:effectLst/>
                <a:latin typeface="+mn-lt"/>
                <a:ea typeface="Calibri" panose="020F0502020204030204" pitchFamily="34" charset="0"/>
                <a:cs typeface="Times New Roman" panose="02020603050405020304" pitchFamily="18" charset="0"/>
              </a:rPr>
              <a:t>   </a:t>
            </a:r>
          </a:p>
          <a:p>
            <a:pPr marL="0" indent="0" algn="just">
              <a:lnSpc>
                <a:spcPts val="1300"/>
              </a:lnSpc>
              <a:spcBef>
                <a:spcPts val="300"/>
              </a:spcBef>
              <a:buNone/>
            </a:pPr>
            <a:r>
              <a:rPr lang="fr-FR" sz="1800" b="1" dirty="0">
                <a:solidFill>
                  <a:schemeClr val="tx1"/>
                </a:solidFill>
                <a:effectLst/>
                <a:latin typeface="+mn-lt"/>
                <a:ea typeface="Calibri" panose="020F0502020204030204" pitchFamily="34" charset="0"/>
              </a:rPr>
              <a:t>     4</a:t>
            </a:r>
            <a:r>
              <a:rPr lang="fr-FR" sz="1800" b="1" dirty="0">
                <a:effectLst/>
                <a:latin typeface="+mn-lt"/>
                <a:ea typeface="Calibri" panose="020F0502020204030204" pitchFamily="34" charset="0"/>
              </a:rPr>
              <a:t> – Le </a:t>
            </a:r>
            <a:r>
              <a:rPr lang="fr-FR" sz="1800" b="1" dirty="0">
                <a:solidFill>
                  <a:srgbClr val="000000"/>
                </a:solidFill>
                <a:effectLst/>
                <a:latin typeface="+mn-lt"/>
                <a:ea typeface="Calibri" panose="020F0502020204030204" pitchFamily="34" charset="0"/>
              </a:rPr>
              <a:t>bordereau</a:t>
            </a:r>
            <a:r>
              <a:rPr lang="fr-FR" sz="1800" dirty="0">
                <a:solidFill>
                  <a:srgbClr val="000000"/>
                </a:solidFill>
                <a:effectLst/>
                <a:latin typeface="+mn-lt"/>
                <a:ea typeface="Calibri" panose="020F0502020204030204" pitchFamily="34" charset="0"/>
              </a:rPr>
              <a:t> énumérant les pièces justifiant ces prétentions est annexé aux conclusions.</a:t>
            </a:r>
            <a:endParaRPr lang="fr-FR" sz="1800" dirty="0">
              <a:effectLst/>
              <a:latin typeface="+mn-lt"/>
              <a:ea typeface="Calibri" panose="020F0502020204030204" pitchFamily="34" charset="0"/>
            </a:endParaRPr>
          </a:p>
          <a:p>
            <a:pPr marL="0" indent="0">
              <a:buNone/>
            </a:pPr>
            <a:r>
              <a:rPr lang="fr-FR" sz="1800" b="0" dirty="0">
                <a:effectLst/>
                <a:latin typeface="+mn-lt"/>
                <a:ea typeface="Calibri" panose="020F0502020204030204" pitchFamily="34" charset="0"/>
              </a:rPr>
              <a:t> </a:t>
            </a:r>
            <a:endParaRPr lang="fr-FR" sz="1800" dirty="0">
              <a:effectLst/>
              <a:latin typeface="+mn-lt"/>
              <a:ea typeface="Calibri" panose="020F0502020204030204" pitchFamily="34" charset="0"/>
            </a:endParaRPr>
          </a:p>
          <a:p>
            <a:pPr marL="0" indent="0" algn="just">
              <a:buNone/>
            </a:pPr>
            <a:r>
              <a:rPr lang="fr-FR" sz="1800" b="1" dirty="0">
                <a:effectLst/>
                <a:latin typeface="+mn-lt"/>
                <a:ea typeface="Calibri" panose="020F0502020204030204" pitchFamily="34" charset="0"/>
              </a:rPr>
              <a:t>      Ecritures récapitulatives et responsives</a:t>
            </a:r>
            <a:endParaRPr lang="fr-FR" sz="1800" dirty="0">
              <a:effectLst/>
              <a:latin typeface="+mn-lt"/>
              <a:ea typeface="Calibri" panose="020F0502020204030204" pitchFamily="34" charset="0"/>
            </a:endParaRPr>
          </a:p>
          <a:p>
            <a:pPr marL="0" indent="0">
              <a:buNone/>
            </a:pPr>
            <a:r>
              <a:rPr lang="fr-FR" sz="1800" dirty="0">
                <a:solidFill>
                  <a:srgbClr val="000000"/>
                </a:solidFill>
                <a:effectLst/>
                <a:latin typeface="+mn-lt"/>
                <a:ea typeface="Calibri" panose="020F0502020204030204" pitchFamily="34" charset="0"/>
              </a:rPr>
              <a:t>     Les moyens qui n'auraient pas été formulés dans les conclusions précédentes doivent être présentés de manière formellement distincte (barre sur le côté verticale pour les nouveaux développement) et intégrer chaque prétention (éviter les réponses à la suite des premiers développement)</a:t>
            </a:r>
            <a:endParaRPr lang="fr-FR" sz="1800" dirty="0">
              <a:effectLst/>
              <a:latin typeface="+mn-lt"/>
              <a:ea typeface="Calibri" panose="020F0502020204030204" pitchFamily="34" charset="0"/>
            </a:endParaRPr>
          </a:p>
          <a:p>
            <a:pPr marL="0" indent="0">
              <a:buNone/>
            </a:pPr>
            <a:r>
              <a:rPr lang="fr-FR" sz="1800" dirty="0">
                <a:solidFill>
                  <a:srgbClr val="000000"/>
                </a:solidFill>
                <a:effectLst/>
                <a:latin typeface="+mn-lt"/>
                <a:ea typeface="Calibri" panose="020F0502020204030204" pitchFamily="34" charset="0"/>
              </a:rPr>
              <a:t>     Le tribunal ne statue que sur les dernières conclusions déposées</a:t>
            </a:r>
            <a:endParaRPr lang="fr-FR" sz="1800" dirty="0">
              <a:effectLst/>
              <a:latin typeface="+mn-lt"/>
              <a:ea typeface="Calibri" panose="020F0502020204030204" pitchFamily="34" charset="0"/>
            </a:endParaRPr>
          </a:p>
          <a:p>
            <a:pPr marL="0" indent="0">
              <a:buNone/>
            </a:pPr>
            <a:r>
              <a:rPr lang="fr-FR" sz="1800" dirty="0">
                <a:solidFill>
                  <a:srgbClr val="000000"/>
                </a:solidFill>
                <a:effectLst/>
                <a:latin typeface="+mn-lt"/>
                <a:ea typeface="Calibri" panose="020F0502020204030204" pitchFamily="34" charset="0"/>
              </a:rPr>
              <a:t>     Le tribunal ne statue que sur les prétentions énoncées au dispositif et n'examine les moyens au soutien de ces prétentions que s'ils sont invoqués dans la  discussion</a:t>
            </a:r>
          </a:p>
          <a:p>
            <a:pPr marL="0" indent="0">
              <a:buNone/>
            </a:pPr>
            <a:r>
              <a:rPr lang="fr-FR" sz="1800" dirty="0">
                <a:solidFill>
                  <a:srgbClr val="000000"/>
                </a:solidFill>
                <a:latin typeface="+mn-lt"/>
                <a:ea typeface="Calibri" panose="020F0502020204030204" pitchFamily="34" charset="0"/>
              </a:rPr>
              <a:t>Formalisme non sanctionné </a:t>
            </a:r>
            <a:r>
              <a:rPr lang="fr-FR" sz="1800" b="1" dirty="0">
                <a:solidFill>
                  <a:srgbClr val="000000"/>
                </a:solidFill>
                <a:latin typeface="+mn-lt"/>
                <a:ea typeface="Calibri" panose="020F0502020204030204" pitchFamily="34" charset="0"/>
              </a:rPr>
              <a:t>: </a:t>
            </a:r>
            <a:r>
              <a:rPr lang="fr-FR" sz="1800" b="1" dirty="0" err="1">
                <a:solidFill>
                  <a:srgbClr val="000000"/>
                </a:solidFill>
                <a:latin typeface="+mn-lt"/>
                <a:ea typeface="Calibri" panose="020F0502020204030204" pitchFamily="34" charset="0"/>
              </a:rPr>
              <a:t>Cass</a:t>
            </a:r>
            <a:r>
              <a:rPr lang="fr-FR" sz="1800" b="1" dirty="0">
                <a:solidFill>
                  <a:srgbClr val="000000"/>
                </a:solidFill>
                <a:latin typeface="+mn-lt"/>
                <a:ea typeface="Calibri" panose="020F0502020204030204" pitchFamily="34" charset="0"/>
              </a:rPr>
              <a:t>. civile 2</a:t>
            </a:r>
            <a:r>
              <a:rPr lang="fr-FR" sz="1800" b="1" baseline="30000" dirty="0">
                <a:solidFill>
                  <a:srgbClr val="000000"/>
                </a:solidFill>
                <a:latin typeface="+mn-lt"/>
                <a:ea typeface="Calibri" panose="020F0502020204030204" pitchFamily="34" charset="0"/>
              </a:rPr>
              <a:t>e</a:t>
            </a:r>
            <a:r>
              <a:rPr lang="fr-FR" sz="1800" b="1" dirty="0">
                <a:solidFill>
                  <a:srgbClr val="000000"/>
                </a:solidFill>
                <a:latin typeface="+mn-lt"/>
                <a:ea typeface="Calibri" panose="020F0502020204030204" pitchFamily="34" charset="0"/>
              </a:rPr>
              <a:t>, 8 sept. 2022, n° 21-12736</a:t>
            </a:r>
            <a:br>
              <a:rPr lang="fr-FR" sz="1800" b="1" dirty="0">
                <a:solidFill>
                  <a:srgbClr val="000000"/>
                </a:solidFill>
                <a:effectLst/>
                <a:latin typeface="+mn-lt"/>
                <a:ea typeface="Calibri" panose="020F0502020204030204" pitchFamily="34" charset="0"/>
              </a:rPr>
            </a:br>
            <a:endParaRPr lang="fr-FR" sz="1800" b="1" dirty="0">
              <a:effectLst/>
              <a:latin typeface="+mn-lt"/>
              <a:ea typeface="Calibri" panose="020F0502020204030204" pitchFamily="34" charset="0"/>
            </a:endParaRPr>
          </a:p>
          <a:p>
            <a:pPr marL="0" indent="0">
              <a:buNone/>
            </a:pPr>
            <a:endParaRPr lang="fr-FR" dirty="0"/>
          </a:p>
        </p:txBody>
      </p:sp>
      <p:sp>
        <p:nvSpPr>
          <p:cNvPr id="5" name="Espace réservé du pied de page 4">
            <a:extLst>
              <a:ext uri="{FF2B5EF4-FFF2-40B4-BE49-F238E27FC236}">
                <a16:creationId xmlns:a16="http://schemas.microsoft.com/office/drawing/2014/main" id="{A89D26E2-F81F-F5E2-6938-74A74C157F7C}"/>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2902C97C-FF5A-F34E-41F0-EA9AE62C1846}"/>
              </a:ext>
            </a:extLst>
          </p:cNvPr>
          <p:cNvSpPr>
            <a:spLocks noGrp="1"/>
          </p:cNvSpPr>
          <p:nvPr>
            <p:ph type="sldNum" sz="quarter" idx="12"/>
          </p:nvPr>
        </p:nvSpPr>
        <p:spPr/>
        <p:txBody>
          <a:bodyPr/>
          <a:lstStyle/>
          <a:p>
            <a:fld id="{38A3D1BC-4328-45BB-A374-B8780A0FC512}" type="slidenum">
              <a:rPr lang="fr-FR" smtClean="0"/>
              <a:pPr/>
              <a:t>23</a:t>
            </a:fld>
            <a:endParaRPr lang="fr-FR"/>
          </a:p>
        </p:txBody>
      </p:sp>
    </p:spTree>
    <p:extLst>
      <p:ext uri="{BB962C8B-B14F-4D97-AF65-F5344CB8AC3E}">
        <p14:creationId xmlns:p14="http://schemas.microsoft.com/office/powerpoint/2010/main" val="1528357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ED139F-9405-3F82-D651-CB59E5F5C804}"/>
              </a:ext>
            </a:extLst>
          </p:cNvPr>
          <p:cNvSpPr>
            <a:spLocks noGrp="1"/>
          </p:cNvSpPr>
          <p:nvPr>
            <p:ph idx="1"/>
          </p:nvPr>
        </p:nvSpPr>
        <p:spPr>
          <a:xfrm>
            <a:off x="426127" y="987427"/>
            <a:ext cx="11443317" cy="5368925"/>
          </a:xfrm>
        </p:spPr>
        <p:txBody>
          <a:bodyPr/>
          <a:lstStyle/>
          <a:p>
            <a:pPr>
              <a:buNone/>
            </a:pPr>
            <a:endParaRPr lang="fr-FR" sz="1800" b="1" dirty="0">
              <a:effectLst/>
              <a:latin typeface="+mn-lt"/>
              <a:ea typeface="Calibri" panose="020F0502020204030204" pitchFamily="34" charset="0"/>
            </a:endParaRPr>
          </a:p>
          <a:p>
            <a:pPr>
              <a:buNone/>
            </a:pPr>
            <a:r>
              <a:rPr lang="fr-FR" sz="1800" b="1" dirty="0">
                <a:latin typeface="+mn-lt"/>
                <a:ea typeface="Calibri" panose="020F0502020204030204" pitchFamily="34" charset="0"/>
              </a:rPr>
              <a:t>	</a:t>
            </a:r>
            <a:r>
              <a:rPr lang="fr-FR" sz="1800" b="1" dirty="0">
                <a:effectLst/>
                <a:latin typeface="+mn-lt"/>
                <a:ea typeface="Calibri" panose="020F0502020204030204" pitchFamily="34" charset="0"/>
              </a:rPr>
              <a:t>« Les mille mots » </a:t>
            </a:r>
          </a:p>
          <a:p>
            <a:pPr marL="0" indent="0">
              <a:buNone/>
            </a:pPr>
            <a:endParaRPr lang="fr-FR" sz="1800" dirty="0">
              <a:effectLst/>
              <a:latin typeface="+mn-lt"/>
              <a:ea typeface="Calibri" panose="020F0502020204030204" pitchFamily="34" charset="0"/>
            </a:endParaRPr>
          </a:p>
          <a:p>
            <a:pPr>
              <a:buNone/>
            </a:pPr>
            <a:r>
              <a:rPr lang="fr-FR" sz="1800" b="1" dirty="0">
                <a:effectLst/>
                <a:latin typeface="+mn-lt"/>
                <a:ea typeface="Calibri" panose="020F0502020204030204" pitchFamily="34" charset="0"/>
              </a:rPr>
              <a:t>	Le rejet des propositions de la DACS du 27 août 2021 </a:t>
            </a:r>
            <a:endParaRPr lang="fr-FR" sz="1800" dirty="0">
              <a:effectLst/>
              <a:latin typeface="+mn-lt"/>
              <a:ea typeface="Calibri" panose="020F0502020204030204" pitchFamily="34" charset="0"/>
            </a:endParaRPr>
          </a:p>
          <a:p>
            <a:pPr>
              <a:buNone/>
            </a:pPr>
            <a:r>
              <a:rPr lang="fr-FR" sz="1800" dirty="0">
                <a:effectLst/>
                <a:latin typeface="+mn-lt"/>
                <a:ea typeface="Calibri" panose="020F0502020204030204" pitchFamily="34" charset="0"/>
              </a:rPr>
              <a:t>	Proposition 1 : Imposer la rédaction d’une synthèse des moyens à la fin de la discussion ; </a:t>
            </a:r>
            <a:br>
              <a:rPr lang="fr-FR" sz="1800" dirty="0">
                <a:effectLst/>
                <a:latin typeface="+mn-lt"/>
                <a:ea typeface="Calibri" panose="020F0502020204030204" pitchFamily="34" charset="0"/>
              </a:rPr>
            </a:br>
            <a:r>
              <a:rPr lang="fr-FR" sz="1800" dirty="0">
                <a:effectLst/>
                <a:latin typeface="+mn-lt"/>
                <a:ea typeface="Calibri" panose="020F0502020204030204" pitchFamily="34" charset="0"/>
              </a:rPr>
              <a:t>Proposition 2 : Préciser que la synthèse des moyens ne peut excéder 10% des écritures dans la limite de 1 000 mots ; </a:t>
            </a:r>
            <a:br>
              <a:rPr lang="fr-FR" sz="1800" dirty="0">
                <a:effectLst/>
                <a:latin typeface="+mn-lt"/>
                <a:ea typeface="Calibri" panose="020F0502020204030204" pitchFamily="34" charset="0"/>
              </a:rPr>
            </a:br>
            <a:r>
              <a:rPr lang="fr-FR" sz="1800" dirty="0">
                <a:effectLst/>
                <a:latin typeface="+mn-lt"/>
                <a:ea typeface="Calibri" panose="020F0502020204030204" pitchFamily="34" charset="0"/>
              </a:rPr>
              <a:t>Proposition 3 : Le tribunal n’examine que les moyens développés dans la discussion et mentionnés dans la synthèse.</a:t>
            </a:r>
          </a:p>
          <a:p>
            <a:pPr marL="0" indent="0">
              <a:buNone/>
            </a:pPr>
            <a:r>
              <a:rPr lang="fr-FR" sz="1800" b="0" dirty="0">
                <a:effectLst/>
                <a:latin typeface="+mn-lt"/>
                <a:ea typeface="Calibri" panose="020F0502020204030204" pitchFamily="34" charset="0"/>
              </a:rPr>
              <a:t> </a:t>
            </a:r>
            <a:endParaRPr lang="fr-FR" sz="1800" dirty="0">
              <a:effectLst/>
              <a:latin typeface="+mn-lt"/>
              <a:ea typeface="Calibri" panose="020F0502020204030204" pitchFamily="34" charset="0"/>
            </a:endParaRPr>
          </a:p>
          <a:p>
            <a:pPr>
              <a:buNone/>
            </a:pPr>
            <a:r>
              <a:rPr lang="fr-FR" sz="1800" b="1" dirty="0">
                <a:effectLst/>
                <a:latin typeface="+mn-lt"/>
                <a:ea typeface="Calibri" panose="020F0502020204030204" pitchFamily="34" charset="0"/>
              </a:rPr>
              <a:t>	La sanction de conclusions fleuves </a:t>
            </a:r>
            <a:endParaRPr lang="fr-FR" sz="1800" dirty="0">
              <a:effectLst/>
              <a:latin typeface="+mn-lt"/>
              <a:ea typeface="Calibri" panose="020F0502020204030204" pitchFamily="34" charset="0"/>
            </a:endParaRPr>
          </a:p>
          <a:p>
            <a:pPr marL="457200" algn="just">
              <a:spcBef>
                <a:spcPts val="1000"/>
              </a:spcBef>
              <a:spcAft>
                <a:spcPts val="0"/>
              </a:spcAft>
              <a:buNone/>
            </a:pPr>
            <a:r>
              <a:rPr lang="fr-FR" sz="1800" dirty="0">
                <a:solidFill>
                  <a:srgbClr val="000000"/>
                </a:solidFill>
                <a:effectLst/>
                <a:latin typeface="+mn-lt"/>
                <a:ea typeface="Arial" panose="020B0604020202020204" pitchFamily="34" charset="0"/>
                <a:cs typeface="Times New Roman" panose="02020603050405020304" pitchFamily="18" charset="0"/>
              </a:rPr>
              <a:t>	Ne méconnaît pas le droit à un procès équitable et ne fait pas preuve d'un formalisme excessif la Cour de cassation qui approuve la cour d'appel ayant refusé de prendre en compte des éléments de preuve, en appliquant strictement la règle de procédure qui impose aux parties de synthétiser leurs conclusions d'appel et de faire une référence claire et précise aux éléments de preuve en indiquant les pages des conclusions de première instance les contenant. </a:t>
            </a:r>
          </a:p>
          <a:p>
            <a:pPr marL="457200" algn="just">
              <a:spcBef>
                <a:spcPts val="1000"/>
              </a:spcBef>
              <a:spcAft>
                <a:spcPts val="0"/>
              </a:spcAft>
              <a:buNone/>
            </a:pPr>
            <a:r>
              <a:rPr lang="fr-FR" sz="1800" b="1" dirty="0">
                <a:latin typeface="+mn-lt"/>
                <a:ea typeface="Calibri" panose="020F0502020204030204" pitchFamily="34" charset="0"/>
              </a:rPr>
              <a:t>C</a:t>
            </a:r>
            <a:r>
              <a:rPr lang="fr-FR" sz="1800" b="1" dirty="0">
                <a:effectLst/>
                <a:latin typeface="+mn-lt"/>
                <a:ea typeface="Calibri" panose="020F0502020204030204" pitchFamily="34" charset="0"/>
              </a:rPr>
              <a:t>EDH</a:t>
            </a:r>
            <a:r>
              <a:rPr lang="fr-FR" sz="1800" b="1" dirty="0">
                <a:solidFill>
                  <a:srgbClr val="000000"/>
                </a:solidFill>
                <a:effectLst/>
                <a:latin typeface="+mn-lt"/>
                <a:ea typeface="Arial" panose="020B0604020202020204" pitchFamily="34" charset="0"/>
              </a:rPr>
              <a:t> 1re sect., 19 nov. 2020, n° 53221/14, </a:t>
            </a:r>
            <a:r>
              <a:rPr lang="fr-FR" sz="1800" b="1" dirty="0" err="1">
                <a:solidFill>
                  <a:srgbClr val="000000"/>
                </a:solidFill>
                <a:effectLst/>
                <a:latin typeface="+mn-lt"/>
                <a:ea typeface="Arial" panose="020B0604020202020204" pitchFamily="34" charset="0"/>
              </a:rPr>
              <a:t>Efstratiou</a:t>
            </a:r>
            <a:r>
              <a:rPr lang="fr-FR" sz="1800" b="1" dirty="0">
                <a:solidFill>
                  <a:srgbClr val="000000"/>
                </a:solidFill>
                <a:effectLst/>
                <a:latin typeface="+mn-lt"/>
                <a:ea typeface="Arial" panose="020B0604020202020204" pitchFamily="34" charset="0"/>
              </a:rPr>
              <a:t> et a. c/ Grèce</a:t>
            </a:r>
            <a:endParaRPr lang="fr-FR" sz="1800" dirty="0">
              <a:effectLst/>
              <a:latin typeface="+mn-lt"/>
              <a:ea typeface="Calibri" panose="020F0502020204030204" pitchFamily="34" charset="0"/>
            </a:endParaRPr>
          </a:p>
          <a:p>
            <a:pPr marL="0" indent="0">
              <a:buNone/>
            </a:pPr>
            <a:endParaRPr lang="fr-FR" dirty="0"/>
          </a:p>
        </p:txBody>
      </p:sp>
      <p:sp>
        <p:nvSpPr>
          <p:cNvPr id="5" name="Espace réservé du pied de page 4">
            <a:extLst>
              <a:ext uri="{FF2B5EF4-FFF2-40B4-BE49-F238E27FC236}">
                <a16:creationId xmlns:a16="http://schemas.microsoft.com/office/drawing/2014/main" id="{FB5D6F71-EE90-F55D-0AC6-D45B7A1DECE9}"/>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E98B82EC-3BE8-38CC-59CD-1F8AEC479FDE}"/>
              </a:ext>
            </a:extLst>
          </p:cNvPr>
          <p:cNvSpPr>
            <a:spLocks noGrp="1"/>
          </p:cNvSpPr>
          <p:nvPr>
            <p:ph type="sldNum" sz="quarter" idx="12"/>
          </p:nvPr>
        </p:nvSpPr>
        <p:spPr/>
        <p:txBody>
          <a:bodyPr/>
          <a:lstStyle/>
          <a:p>
            <a:fld id="{38A3D1BC-4328-45BB-A374-B8780A0FC512}" type="slidenum">
              <a:rPr lang="fr-FR" smtClean="0"/>
              <a:pPr/>
              <a:t>24</a:t>
            </a:fld>
            <a:endParaRPr lang="fr-FR"/>
          </a:p>
        </p:txBody>
      </p:sp>
    </p:spTree>
    <p:extLst>
      <p:ext uri="{BB962C8B-B14F-4D97-AF65-F5344CB8AC3E}">
        <p14:creationId xmlns:p14="http://schemas.microsoft.com/office/powerpoint/2010/main" val="2297517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ED139F-9405-3F82-D651-CB59E5F5C804}"/>
              </a:ext>
            </a:extLst>
          </p:cNvPr>
          <p:cNvSpPr>
            <a:spLocks noGrp="1"/>
          </p:cNvSpPr>
          <p:nvPr>
            <p:ph idx="1"/>
          </p:nvPr>
        </p:nvSpPr>
        <p:spPr>
          <a:xfrm>
            <a:off x="426127" y="987427"/>
            <a:ext cx="11443317" cy="5368925"/>
          </a:xfrm>
        </p:spPr>
        <p:txBody>
          <a:bodyPr>
            <a:normAutofit fontScale="77500" lnSpcReduction="20000"/>
          </a:bodyPr>
          <a:lstStyle/>
          <a:p>
            <a:pPr>
              <a:buNone/>
            </a:pPr>
            <a:endParaRPr lang="fr-FR" sz="1800" b="1" dirty="0">
              <a:effectLst/>
              <a:latin typeface="+mn-lt"/>
              <a:ea typeface="Calibri" panose="020F0502020204030204" pitchFamily="34" charset="0"/>
            </a:endParaRPr>
          </a:p>
          <a:p>
            <a:pPr marL="0" indent="0">
              <a:buNone/>
            </a:pPr>
            <a:r>
              <a:rPr lang="fr-FR" sz="2300" b="1" dirty="0">
                <a:effectLst/>
                <a:latin typeface="+mn-lt"/>
                <a:ea typeface="Calibri" panose="020F0502020204030204" pitchFamily="34" charset="0"/>
              </a:rPr>
              <a:t>FORMALISME EXCESSIF</a:t>
            </a:r>
          </a:p>
          <a:p>
            <a:r>
              <a:rPr lang="fr-FR" sz="1800" b="1" dirty="0">
                <a:effectLst/>
                <a:latin typeface="+mn-lt"/>
                <a:ea typeface="Calibri" panose="020F0502020204030204" pitchFamily="34" charset="0"/>
              </a:rPr>
              <a:t>	</a:t>
            </a:r>
            <a:r>
              <a:rPr lang="fr-FR" b="1" dirty="0"/>
              <a:t>CEDH, 5</a:t>
            </a:r>
            <a:r>
              <a:rPr lang="fr-FR" b="1" baseline="30000" dirty="0"/>
              <a:t>e</a:t>
            </a:r>
            <a:r>
              <a:rPr lang="fr-FR" b="1" dirty="0"/>
              <a:t> sect., 9 juin 2022, n° 15567/20, </a:t>
            </a:r>
            <a:r>
              <a:rPr lang="fr-FR" b="1" dirty="0" err="1"/>
              <a:t>aff.</a:t>
            </a:r>
            <a:r>
              <a:rPr lang="fr-FR" b="1" dirty="0"/>
              <a:t> Xavier LUCAS c. France</a:t>
            </a:r>
          </a:p>
          <a:p>
            <a:r>
              <a:rPr lang="fr-FR" dirty="0"/>
              <a:t>§ 57. S'il ne lui appartient pas de remettre en cause le raisonnement juridique suivi par la Cour de cassation pour infirmer la solution retenue par la cour d'appel de Douai, la cour rappelle toutefois que les tribunaux doivent éviter dans l'application des règles de procédure un excès de formalisme qui porterait atteinte à l'équité du procès, Or elle considère dans les circonstances de l'espèce que les conséquences concrètes qui s'attachent au raisonnement ainsi tenu apparaissent particulièrement rigoureuses. En faisant prévaloir le principe de l'obligation de communiquer par voie électronique pour saisir la cour d'appel sans prendre en compte les obstacles pratiques auxquels s'était heurté le requérant pour la respecter, la Cour de cassation a fait preuve d'un formalisme que la garantie de la sécurité juridique et de la bonne administration de la justice n'imposait pas et qui doit dès lors être regardé comme excessif </a:t>
            </a:r>
          </a:p>
          <a:p>
            <a:pPr>
              <a:buNone/>
            </a:pPr>
            <a:endParaRPr lang="fr-FR" dirty="0"/>
          </a:p>
        </p:txBody>
      </p:sp>
      <p:sp>
        <p:nvSpPr>
          <p:cNvPr id="5" name="Espace réservé du pied de page 4">
            <a:extLst>
              <a:ext uri="{FF2B5EF4-FFF2-40B4-BE49-F238E27FC236}">
                <a16:creationId xmlns:a16="http://schemas.microsoft.com/office/drawing/2014/main" id="{FB5D6F71-EE90-F55D-0AC6-D45B7A1DECE9}"/>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E98B82EC-3BE8-38CC-59CD-1F8AEC479FDE}"/>
              </a:ext>
            </a:extLst>
          </p:cNvPr>
          <p:cNvSpPr>
            <a:spLocks noGrp="1"/>
          </p:cNvSpPr>
          <p:nvPr>
            <p:ph type="sldNum" sz="quarter" idx="12"/>
          </p:nvPr>
        </p:nvSpPr>
        <p:spPr/>
        <p:txBody>
          <a:bodyPr/>
          <a:lstStyle/>
          <a:p>
            <a:fld id="{38A3D1BC-4328-45BB-A374-B8780A0FC512}" type="slidenum">
              <a:rPr lang="fr-FR" smtClean="0"/>
              <a:pPr/>
              <a:t>25</a:t>
            </a:fld>
            <a:endParaRPr lang="fr-FR"/>
          </a:p>
        </p:txBody>
      </p:sp>
    </p:spTree>
    <p:extLst>
      <p:ext uri="{BB962C8B-B14F-4D97-AF65-F5344CB8AC3E}">
        <p14:creationId xmlns:p14="http://schemas.microsoft.com/office/powerpoint/2010/main" val="4216807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2393C2C-EDA8-26D8-1F1D-C6EF4936CF52}"/>
              </a:ext>
            </a:extLst>
          </p:cNvPr>
          <p:cNvSpPr>
            <a:spLocks noGrp="1"/>
          </p:cNvSpPr>
          <p:nvPr>
            <p:ph idx="1"/>
          </p:nvPr>
        </p:nvSpPr>
        <p:spPr>
          <a:xfrm>
            <a:off x="435005" y="987427"/>
            <a:ext cx="11487705" cy="5431128"/>
          </a:xfrm>
        </p:spPr>
        <p:txBody>
          <a:bodyPr>
            <a:normAutofit fontScale="25000" lnSpcReduction="20000"/>
          </a:bodyPr>
          <a:lstStyle/>
          <a:p>
            <a:pPr marL="0" indent="0">
              <a:buNone/>
            </a:pPr>
            <a:r>
              <a:rPr lang="fr-FR" sz="1800" dirty="0">
                <a:effectLst/>
                <a:latin typeface="Times New Roman" panose="02020603050405020304" pitchFamily="18"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pPr algn="ctr">
              <a:buNone/>
            </a:pPr>
            <a:r>
              <a:rPr lang="fr-FR" sz="6400" b="1" dirty="0">
                <a:effectLst/>
                <a:latin typeface="+mn-lt"/>
                <a:ea typeface="Calibri" panose="020F0502020204030204" pitchFamily="34" charset="0"/>
              </a:rPr>
              <a:t>LES CONSEQUENCES PROCEDURALES DE LA FUSION TGI/TI EN TRIBUNAL JUDICIAIRE</a:t>
            </a:r>
            <a:endParaRPr lang="fr-FR" sz="6400" dirty="0">
              <a:effectLst/>
              <a:latin typeface="+mn-lt"/>
              <a:ea typeface="Calibri" panose="020F0502020204030204" pitchFamily="34" charset="0"/>
            </a:endParaRPr>
          </a:p>
          <a:p>
            <a:pPr marL="0" indent="0">
              <a:buNone/>
            </a:pPr>
            <a:r>
              <a:rPr lang="fr-FR" sz="6400" b="1" dirty="0">
                <a:solidFill>
                  <a:srgbClr val="FF0000"/>
                </a:solidFill>
                <a:effectLst/>
                <a:latin typeface="+mn-lt"/>
                <a:ea typeface="Calibri" panose="020F0502020204030204" pitchFamily="34" charset="0"/>
              </a:rPr>
              <a:t> </a:t>
            </a:r>
          </a:p>
          <a:p>
            <a:pPr marL="0" indent="0">
              <a:buNone/>
            </a:pPr>
            <a:endParaRPr lang="fr-FR" sz="6400" dirty="0">
              <a:effectLst/>
              <a:latin typeface="+mn-lt"/>
              <a:ea typeface="Calibri" panose="020F0502020204030204" pitchFamily="34" charset="0"/>
            </a:endParaRPr>
          </a:p>
          <a:p>
            <a:pPr algn="ctr">
              <a:buNone/>
            </a:pPr>
            <a:r>
              <a:rPr lang="fr-FR" sz="6400" b="1" u="sng" dirty="0">
                <a:effectLst/>
                <a:latin typeface="+mn-lt"/>
                <a:ea typeface="Calibri" panose="020F0502020204030204" pitchFamily="34" charset="0"/>
              </a:rPr>
              <a:t>Distinction de l'exception d'incompétence et l'irrecevabilité tirée du défaut de pouvoirs</a:t>
            </a:r>
            <a:endParaRPr lang="fr-FR" sz="6400" dirty="0">
              <a:effectLst/>
              <a:latin typeface="+mn-lt"/>
              <a:ea typeface="Calibri" panose="020F0502020204030204" pitchFamily="34" charset="0"/>
            </a:endParaRPr>
          </a:p>
          <a:p>
            <a:pPr marL="0" indent="0">
              <a:buNone/>
            </a:pPr>
            <a:r>
              <a:rPr lang="fr-FR" sz="6400" dirty="0">
                <a:effectLst/>
                <a:latin typeface="+mn-lt"/>
                <a:ea typeface="Calibri" panose="020F0502020204030204" pitchFamily="34" charset="0"/>
              </a:rPr>
              <a:t> </a:t>
            </a:r>
          </a:p>
          <a:p>
            <a:pPr marL="0" indent="0">
              <a:buNone/>
            </a:pPr>
            <a:r>
              <a:rPr lang="fr-FR" sz="6400" dirty="0">
                <a:effectLst/>
                <a:latin typeface="+mn-lt"/>
                <a:ea typeface="Calibri" panose="020F0502020204030204" pitchFamily="34" charset="0"/>
              </a:rPr>
              <a:t> </a:t>
            </a:r>
            <a:r>
              <a:rPr lang="fr-FR" sz="6600" b="1" dirty="0"/>
              <a:t>Com. 17 nov. 2021, n° 19-50067 (</a:t>
            </a:r>
            <a:r>
              <a:rPr lang="fr-FR" sz="6600" b="1" dirty="0" err="1"/>
              <a:t>Trib</a:t>
            </a:r>
            <a:r>
              <a:rPr lang="fr-FR" sz="6600" b="1" dirty="0"/>
              <a:t>. com.) </a:t>
            </a:r>
            <a:r>
              <a:rPr lang="fr-FR" sz="6600" b="1" u="sng" dirty="0" err="1"/>
              <a:t>Civ</a:t>
            </a:r>
            <a:r>
              <a:rPr lang="fr-FR" sz="6600" b="1" u="sng" dirty="0"/>
              <a:t>. 2</a:t>
            </a:r>
            <a:r>
              <a:rPr lang="fr-FR" sz="6600" b="1" u="sng" baseline="30000" dirty="0"/>
              <a:t>e</a:t>
            </a:r>
            <a:r>
              <a:rPr lang="fr-FR" sz="6600" b="1" u="sng" dirty="0"/>
              <a:t>, 25 mars 2021, F-P, n° 19-16.216, JME</a:t>
            </a:r>
            <a:r>
              <a:rPr lang="fr-FR" sz="6600" b="1" dirty="0"/>
              <a:t>) et </a:t>
            </a:r>
            <a:r>
              <a:rPr lang="fr-FR" sz="6600" b="1" dirty="0" err="1"/>
              <a:t>Cass</a:t>
            </a:r>
            <a:r>
              <a:rPr lang="fr-FR" sz="6600" b="1" dirty="0"/>
              <a:t>. civ. 2, 15 avril 2021, n° 19-20.281, F-P (JEX)</a:t>
            </a:r>
            <a:endParaRPr lang="en-US" sz="6600" b="1" spc="-1" dirty="0">
              <a:solidFill>
                <a:srgbClr val="404040"/>
              </a:solidFill>
              <a:uFill>
                <a:solidFill>
                  <a:srgbClr val="FFFFFF"/>
                </a:solidFill>
              </a:uFill>
              <a:latin typeface="Century Gothic"/>
            </a:endParaRPr>
          </a:p>
          <a:p>
            <a:pPr marL="0" indent="0">
              <a:buNone/>
            </a:pPr>
            <a:endParaRPr lang="fr-FR" sz="6400" dirty="0">
              <a:effectLst/>
              <a:latin typeface="+mn-lt"/>
              <a:ea typeface="Calibri" panose="020F0502020204030204" pitchFamily="34" charset="0"/>
            </a:endParaRPr>
          </a:p>
          <a:p>
            <a:pPr algn="ctr">
              <a:buNone/>
            </a:pPr>
            <a:r>
              <a:rPr lang="fr-FR" sz="6400" b="1" u="sng" dirty="0">
                <a:effectLst/>
                <a:latin typeface="+mn-lt"/>
                <a:ea typeface="Calibri" panose="020F0502020204030204" pitchFamily="34" charset="0"/>
              </a:rPr>
              <a:t>Le règlement simplifié des questions d’incompétences  </a:t>
            </a:r>
            <a:endParaRPr lang="fr-FR" sz="6400" dirty="0">
              <a:effectLst/>
              <a:latin typeface="+mn-lt"/>
              <a:ea typeface="Calibri" panose="020F0502020204030204" pitchFamily="34" charset="0"/>
            </a:endParaRPr>
          </a:p>
          <a:p>
            <a:pPr>
              <a:buNone/>
            </a:pPr>
            <a:endParaRPr lang="fr-FR" sz="6400" b="1" i="1" dirty="0">
              <a:solidFill>
                <a:srgbClr val="000000"/>
              </a:solidFill>
              <a:effectLst/>
              <a:latin typeface="+mn-lt"/>
              <a:ea typeface="Times New Roman" panose="02020603050405020304" pitchFamily="18" charset="0"/>
            </a:endParaRPr>
          </a:p>
          <a:p>
            <a:pPr>
              <a:buNone/>
            </a:pPr>
            <a:r>
              <a:rPr lang="fr-FR" sz="6400" b="1" i="1" dirty="0">
                <a:solidFill>
                  <a:srgbClr val="000000"/>
                </a:solidFill>
                <a:latin typeface="+mn-lt"/>
                <a:ea typeface="Times New Roman" panose="02020603050405020304" pitchFamily="18" charset="0"/>
              </a:rPr>
              <a:t>	</a:t>
            </a:r>
            <a:r>
              <a:rPr lang="fr-FR" sz="6400" b="1" i="1" dirty="0">
                <a:solidFill>
                  <a:srgbClr val="000000"/>
                </a:solidFill>
                <a:effectLst/>
                <a:latin typeface="+mn-lt"/>
                <a:ea typeface="Times New Roman" panose="02020603050405020304" pitchFamily="18" charset="0"/>
              </a:rPr>
              <a:t>Article 82-1 CPC (</a:t>
            </a:r>
            <a:r>
              <a:rPr lang="fr-FR" sz="6400" b="1" i="1" dirty="0">
                <a:solidFill>
                  <a:srgbClr val="000000"/>
                </a:solidFill>
                <a:effectLst/>
                <a:latin typeface="+mn-lt"/>
                <a:ea typeface="Arial" panose="020B0604020202020204" pitchFamily="34" charset="0"/>
              </a:rPr>
              <a:t>Décret n° 2019-1333 du 11 décembre 2019)</a:t>
            </a:r>
            <a:r>
              <a:rPr lang="fr-FR" sz="6400" b="1" i="1" dirty="0">
                <a:effectLst/>
                <a:latin typeface="+mn-lt"/>
                <a:ea typeface="Calibri" panose="020F0502020204030204" pitchFamily="34" charset="0"/>
              </a:rPr>
              <a:t> </a:t>
            </a:r>
            <a:endParaRPr lang="fr-FR" sz="6400" dirty="0">
              <a:effectLst/>
              <a:latin typeface="+mn-lt"/>
              <a:ea typeface="Calibri" panose="020F0502020204030204" pitchFamily="34" charset="0"/>
            </a:endParaRPr>
          </a:p>
          <a:p>
            <a:pPr algn="l">
              <a:lnSpc>
                <a:spcPts val="1440"/>
              </a:lnSpc>
              <a:spcAft>
                <a:spcPts val="1200"/>
              </a:spcAft>
              <a:buNone/>
            </a:pPr>
            <a:r>
              <a:rPr lang="fr-FR" sz="6400" i="1" dirty="0">
                <a:solidFill>
                  <a:srgbClr val="000000"/>
                </a:solidFill>
                <a:effectLst/>
                <a:latin typeface="+mn-lt"/>
                <a:ea typeface="Times New Roman" panose="02020603050405020304" pitchFamily="18" charset="0"/>
                <a:cs typeface="Times New Roman" panose="02020603050405020304" pitchFamily="18" charset="0"/>
              </a:rPr>
              <a:t>	« Par dérogation aux dispositions de la présente sous-section, les questions de compétence au sein d'un tribunal judiciaire peuvent être réglées </a:t>
            </a:r>
            <a:r>
              <a:rPr lang="fr-FR" sz="6400" b="1" i="1" dirty="0">
                <a:solidFill>
                  <a:srgbClr val="000000"/>
                </a:solidFill>
                <a:effectLst/>
                <a:latin typeface="+mn-lt"/>
                <a:ea typeface="Times New Roman" panose="02020603050405020304" pitchFamily="18" charset="0"/>
                <a:cs typeface="Times New Roman" panose="02020603050405020304" pitchFamily="18" charset="0"/>
              </a:rPr>
              <a:t>avant la première audience par mention au dossier</a:t>
            </a:r>
            <a:r>
              <a:rPr lang="fr-FR" sz="6400" i="1" dirty="0">
                <a:solidFill>
                  <a:srgbClr val="000000"/>
                </a:solidFill>
                <a:effectLst/>
                <a:latin typeface="+mn-lt"/>
                <a:ea typeface="Times New Roman" panose="02020603050405020304" pitchFamily="18" charset="0"/>
                <a:cs typeface="Times New Roman" panose="02020603050405020304" pitchFamily="18" charset="0"/>
              </a:rPr>
              <a:t>, </a:t>
            </a:r>
            <a:r>
              <a:rPr lang="fr-FR" sz="6400" b="1" i="1" dirty="0">
                <a:solidFill>
                  <a:srgbClr val="000000"/>
                </a:solidFill>
                <a:effectLst/>
                <a:latin typeface="+mn-lt"/>
                <a:ea typeface="Times New Roman" panose="02020603050405020304" pitchFamily="18" charset="0"/>
                <a:cs typeface="Times New Roman" panose="02020603050405020304" pitchFamily="18" charset="0"/>
              </a:rPr>
              <a:t>à la demande d'une partie ou d'office par le juge</a:t>
            </a:r>
            <a:r>
              <a:rPr lang="fr-FR" sz="6400" i="1" dirty="0">
                <a:solidFill>
                  <a:srgbClr val="000000"/>
                </a:solidFill>
                <a:effectLst/>
                <a:latin typeface="+mn-lt"/>
                <a:ea typeface="Times New Roman" panose="02020603050405020304" pitchFamily="18" charset="0"/>
                <a:cs typeface="Times New Roman" panose="02020603050405020304" pitchFamily="18" charset="0"/>
              </a:rPr>
              <a:t>.</a:t>
            </a:r>
            <a:br>
              <a:rPr lang="fr-FR" sz="6400" i="1" dirty="0">
                <a:solidFill>
                  <a:srgbClr val="000000"/>
                </a:solidFill>
                <a:effectLst/>
                <a:latin typeface="+mn-lt"/>
                <a:ea typeface="Times New Roman" panose="02020603050405020304" pitchFamily="18" charset="0"/>
                <a:cs typeface="Times New Roman" panose="02020603050405020304" pitchFamily="18" charset="0"/>
              </a:rPr>
            </a:br>
            <a:r>
              <a:rPr lang="fr-FR" sz="6400" i="1" dirty="0">
                <a:solidFill>
                  <a:srgbClr val="000000"/>
                </a:solidFill>
                <a:effectLst/>
                <a:latin typeface="+mn-lt"/>
                <a:ea typeface="Times New Roman" panose="02020603050405020304" pitchFamily="18" charset="0"/>
                <a:cs typeface="Times New Roman" panose="02020603050405020304" pitchFamily="18" charset="0"/>
              </a:rPr>
              <a:t>Les parties ou leurs avocats en sont avisés sans délai par tout moyen conférant date certaine.</a:t>
            </a:r>
            <a:br>
              <a:rPr lang="fr-FR" sz="6400" i="1" dirty="0">
                <a:solidFill>
                  <a:srgbClr val="000000"/>
                </a:solidFill>
                <a:effectLst/>
                <a:latin typeface="+mn-lt"/>
                <a:ea typeface="Times New Roman" panose="02020603050405020304" pitchFamily="18" charset="0"/>
                <a:cs typeface="Times New Roman" panose="02020603050405020304" pitchFamily="18" charset="0"/>
              </a:rPr>
            </a:br>
            <a:r>
              <a:rPr lang="fr-FR" sz="6400" b="1" i="1" dirty="0">
                <a:solidFill>
                  <a:srgbClr val="000000"/>
                </a:solidFill>
                <a:effectLst/>
                <a:latin typeface="+mn-lt"/>
                <a:ea typeface="Times New Roman" panose="02020603050405020304" pitchFamily="18" charset="0"/>
                <a:cs typeface="Times New Roman" panose="02020603050405020304" pitchFamily="18" charset="0"/>
              </a:rPr>
              <a:t>Le dossier de l'affaire est aussitôt transmis par le greffe au juge désigné.</a:t>
            </a:r>
            <a:br>
              <a:rPr lang="fr-FR" sz="6400" b="1" i="1" dirty="0">
                <a:solidFill>
                  <a:srgbClr val="000000"/>
                </a:solidFill>
                <a:effectLst/>
                <a:latin typeface="+mn-lt"/>
                <a:ea typeface="Times New Roman" panose="02020603050405020304" pitchFamily="18" charset="0"/>
                <a:cs typeface="Times New Roman" panose="02020603050405020304" pitchFamily="18" charset="0"/>
              </a:rPr>
            </a:br>
            <a:r>
              <a:rPr lang="fr-FR" sz="6400" i="1" dirty="0">
                <a:solidFill>
                  <a:srgbClr val="000000"/>
                </a:solidFill>
                <a:effectLst/>
                <a:latin typeface="+mn-lt"/>
                <a:ea typeface="Times New Roman" panose="02020603050405020304" pitchFamily="18" charset="0"/>
                <a:cs typeface="Times New Roman" panose="02020603050405020304" pitchFamily="18" charset="0"/>
              </a:rPr>
              <a:t>La compétence du juge à qui l'affaire a été ainsi renvoyée peut être remise en cause par ce juge ou une partie dans un délai de trois mois.</a:t>
            </a:r>
            <a:br>
              <a:rPr lang="fr-FR" sz="6400" i="1" dirty="0">
                <a:solidFill>
                  <a:srgbClr val="000000"/>
                </a:solidFill>
                <a:effectLst/>
                <a:latin typeface="+mn-lt"/>
                <a:ea typeface="Times New Roman" panose="02020603050405020304" pitchFamily="18" charset="0"/>
                <a:cs typeface="Times New Roman" panose="02020603050405020304" pitchFamily="18" charset="0"/>
              </a:rPr>
            </a:br>
            <a:r>
              <a:rPr lang="fr-FR" sz="6400" i="1" dirty="0">
                <a:solidFill>
                  <a:srgbClr val="000000"/>
                </a:solidFill>
                <a:effectLst/>
                <a:latin typeface="+mn-lt"/>
                <a:ea typeface="Times New Roman" panose="02020603050405020304" pitchFamily="18" charset="0"/>
                <a:cs typeface="Times New Roman" panose="02020603050405020304" pitchFamily="18" charset="0"/>
              </a:rPr>
              <a:t>Dans ce cas, le juge, d'office ou à la demande d'une partie, renvoie l'affaire par simple mention au dossier au président du tribunal judiciaire. Le président renvoie l'affaire, selon les mêmes modalités, au juge qu'il désigne. Sa décision n'est pas susceptible de recours.</a:t>
            </a:r>
            <a:br>
              <a:rPr lang="fr-FR" sz="6400" i="1" dirty="0">
                <a:solidFill>
                  <a:srgbClr val="000000"/>
                </a:solidFill>
                <a:effectLst/>
                <a:latin typeface="+mn-lt"/>
                <a:ea typeface="Times New Roman" panose="02020603050405020304" pitchFamily="18" charset="0"/>
                <a:cs typeface="Times New Roman" panose="02020603050405020304" pitchFamily="18" charset="0"/>
              </a:rPr>
            </a:br>
            <a:r>
              <a:rPr lang="fr-FR" sz="6400" i="1" dirty="0">
                <a:solidFill>
                  <a:srgbClr val="000000"/>
                </a:solidFill>
                <a:effectLst/>
                <a:latin typeface="+mn-lt"/>
                <a:ea typeface="Times New Roman" panose="02020603050405020304" pitchFamily="18" charset="0"/>
                <a:cs typeface="Times New Roman" panose="02020603050405020304" pitchFamily="18" charset="0"/>
              </a:rPr>
              <a:t>La compétence du juge peut être contestée devant lui par les parties. La décision se prononçant sur la compétence peut faire l'objet d'un appel </a:t>
            </a:r>
            <a:r>
              <a:rPr lang="fr-FR" sz="6400" i="1" dirty="0">
                <a:solidFill>
                  <a:srgbClr val="000000"/>
                </a:solidFill>
                <a:effectLst/>
                <a:ea typeface="Times New Roman" panose="02020603050405020304" pitchFamily="18" charset="0"/>
                <a:cs typeface="Times New Roman" panose="02020603050405020304" pitchFamily="18" charset="0"/>
              </a:rPr>
              <a:t>dans les conditions prévues à la sous-section 2 de la présente section. </a:t>
            </a:r>
            <a:r>
              <a:rPr lang="fr-FR" sz="2900" i="1" dirty="0">
                <a:solidFill>
                  <a:srgbClr val="000000"/>
                </a:solidFill>
                <a:effectLst/>
                <a:ea typeface="Times New Roman" panose="02020603050405020304" pitchFamily="18" charset="0"/>
                <a:cs typeface="Times New Roman" panose="02020603050405020304" pitchFamily="18" charset="0"/>
              </a:rPr>
              <a:t>»</a:t>
            </a:r>
            <a:endParaRPr lang="fr-FR" sz="2900" dirty="0">
              <a:effectLst/>
              <a:ea typeface="Calibri" panose="020F0502020204030204" pitchFamily="34" charset="0"/>
              <a:cs typeface="Times New Roman" panose="02020603050405020304" pitchFamily="18" charset="0"/>
            </a:endParaRPr>
          </a:p>
          <a:p>
            <a:pPr marL="0" indent="0">
              <a:buNone/>
            </a:pPr>
            <a:r>
              <a:rPr lang="fr-FR" sz="2900" dirty="0">
                <a:effectLst/>
                <a:ea typeface="Calibri" panose="020F0502020204030204" pitchFamily="34" charset="0"/>
              </a:rPr>
              <a:t> </a:t>
            </a:r>
          </a:p>
          <a:p>
            <a:pPr marL="0" indent="0">
              <a:buNone/>
            </a:pPr>
            <a:r>
              <a:rPr lang="fr-FR" sz="1800" dirty="0">
                <a:effectLst/>
                <a:latin typeface="Times New Roman" panose="02020603050405020304" pitchFamily="18"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pPr marL="0" indent="0">
              <a:buNone/>
            </a:pPr>
            <a:r>
              <a:rPr lang="fr-FR" sz="1800" dirty="0">
                <a:effectLst/>
                <a:latin typeface="Times New Roman" panose="02020603050405020304" pitchFamily="18"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pPr marL="0" indent="0">
              <a:buNone/>
            </a:pPr>
            <a:r>
              <a:rPr lang="fr-FR" sz="1800" dirty="0">
                <a:effectLst/>
                <a:latin typeface="Times New Roman" panose="02020603050405020304" pitchFamily="18"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pPr marL="0" indent="0">
              <a:buNone/>
            </a:pPr>
            <a:r>
              <a:rPr lang="fr-FR" sz="1800" dirty="0">
                <a:effectLst/>
                <a:latin typeface="Times New Roman" panose="02020603050405020304" pitchFamily="18"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pPr marL="0" indent="0">
              <a:buNone/>
            </a:pPr>
            <a:endParaRPr lang="fr-FR" dirty="0"/>
          </a:p>
        </p:txBody>
      </p:sp>
      <p:sp>
        <p:nvSpPr>
          <p:cNvPr id="5" name="Espace réservé du pied de page 4">
            <a:extLst>
              <a:ext uri="{FF2B5EF4-FFF2-40B4-BE49-F238E27FC236}">
                <a16:creationId xmlns:a16="http://schemas.microsoft.com/office/drawing/2014/main" id="{5BD44802-A004-7D97-6538-E0EF07A53CB3}"/>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E93E4249-AE57-285D-63AF-87D0A9ED2596}"/>
              </a:ext>
            </a:extLst>
          </p:cNvPr>
          <p:cNvSpPr>
            <a:spLocks noGrp="1"/>
          </p:cNvSpPr>
          <p:nvPr>
            <p:ph type="sldNum" sz="quarter" idx="12"/>
          </p:nvPr>
        </p:nvSpPr>
        <p:spPr/>
        <p:txBody>
          <a:bodyPr/>
          <a:lstStyle/>
          <a:p>
            <a:fld id="{38A3D1BC-4328-45BB-A374-B8780A0FC512}" type="slidenum">
              <a:rPr lang="fr-FR" smtClean="0"/>
              <a:pPr/>
              <a:t>26</a:t>
            </a:fld>
            <a:endParaRPr lang="fr-FR"/>
          </a:p>
        </p:txBody>
      </p:sp>
    </p:spTree>
    <p:extLst>
      <p:ext uri="{BB962C8B-B14F-4D97-AF65-F5344CB8AC3E}">
        <p14:creationId xmlns:p14="http://schemas.microsoft.com/office/powerpoint/2010/main" val="1812863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7068272-861C-57C0-0897-62F8FAAA7CC0}"/>
              </a:ext>
            </a:extLst>
          </p:cNvPr>
          <p:cNvSpPr>
            <a:spLocks noGrp="1"/>
          </p:cNvSpPr>
          <p:nvPr>
            <p:ph idx="1"/>
          </p:nvPr>
        </p:nvSpPr>
        <p:spPr>
          <a:xfrm>
            <a:off x="443883" y="987427"/>
            <a:ext cx="11532094" cy="5368925"/>
          </a:xfrm>
        </p:spPr>
        <p:txBody>
          <a:bodyPr>
            <a:normAutofit fontScale="92500" lnSpcReduction="10000"/>
          </a:bodyPr>
          <a:lstStyle/>
          <a:p>
            <a:pPr marL="0" indent="0" algn="ctr">
              <a:buNone/>
            </a:pPr>
            <a:endParaRPr lang="fr-FR" sz="1600" dirty="0">
              <a:latin typeface="Times New Roman" panose="02020603050405020304" pitchFamily="18" charset="0"/>
              <a:ea typeface="Calibri" panose="020F0502020204030204" pitchFamily="34" charset="0"/>
            </a:endParaRPr>
          </a:p>
          <a:p>
            <a:pPr marL="0" indent="0">
              <a:buNone/>
            </a:pPr>
            <a:r>
              <a:rPr lang="fr-FR" sz="1600" dirty="0">
                <a:effectLst/>
                <a:latin typeface="Times New Roman" panose="02020603050405020304" pitchFamily="18" charset="0"/>
                <a:ea typeface="Calibri" panose="020F0502020204030204" pitchFamily="34" charset="0"/>
              </a:rPr>
              <a:t> </a:t>
            </a:r>
            <a:r>
              <a:rPr lang="fr-FR" sz="1600" dirty="0">
                <a:latin typeface="Calibri" panose="020F0502020204030204" pitchFamily="34" charset="0"/>
                <a:ea typeface="Calibri" panose="020F0502020204030204" pitchFamily="34" charset="0"/>
              </a:rPr>
              <a:t>	</a:t>
            </a:r>
            <a:r>
              <a:rPr lang="fr-FR" sz="1700" dirty="0">
                <a:latin typeface="+mn-lt"/>
                <a:ea typeface="Calibri" panose="020F0502020204030204" pitchFamily="34" charset="0"/>
              </a:rPr>
              <a:t>Applicable uniquement au sein d’un même TJ</a:t>
            </a:r>
          </a:p>
          <a:p>
            <a:pPr marL="0" indent="0">
              <a:buNone/>
            </a:pPr>
            <a:endParaRPr lang="fr-FR" sz="1700" dirty="0">
              <a:latin typeface="+mn-lt"/>
              <a:ea typeface="Calibri" panose="020F0502020204030204" pitchFamily="34" charset="0"/>
            </a:endParaRPr>
          </a:p>
          <a:p>
            <a:pPr marL="0" indent="0">
              <a:buNone/>
            </a:pPr>
            <a:r>
              <a:rPr lang="fr-FR" sz="1700" dirty="0">
                <a:effectLst/>
                <a:latin typeface="+mn-lt"/>
                <a:ea typeface="Calibri" panose="020F0502020204030204" pitchFamily="34" charset="0"/>
              </a:rPr>
              <a:t>	Absence de contradictoire </a:t>
            </a:r>
          </a:p>
          <a:p>
            <a:pPr marL="0" indent="0">
              <a:buNone/>
            </a:pPr>
            <a:r>
              <a:rPr lang="fr-FR" sz="1700" dirty="0">
                <a:effectLst/>
                <a:latin typeface="+mn-lt"/>
                <a:ea typeface="Calibri" panose="020F0502020204030204" pitchFamily="34" charset="0"/>
              </a:rPr>
              <a:t> </a:t>
            </a:r>
          </a:p>
          <a:p>
            <a:pPr marL="0" indent="0">
              <a:buNone/>
            </a:pPr>
            <a:r>
              <a:rPr lang="fr-FR" sz="1700" dirty="0">
                <a:effectLst/>
                <a:latin typeface="+mn-lt"/>
                <a:ea typeface="Calibri" panose="020F0502020204030204" pitchFamily="34" charset="0"/>
              </a:rPr>
              <a:t>	Procédure d’appel complexe d’une décision se prononçant sur la compétence : article 83 à 85 du CPC</a:t>
            </a:r>
          </a:p>
          <a:p>
            <a:pPr marL="25400" indent="0" algn="just">
              <a:spcBef>
                <a:spcPts val="1000"/>
              </a:spcBef>
              <a:spcAft>
                <a:spcPts val="0"/>
              </a:spcAft>
              <a:buNone/>
            </a:pPr>
            <a:r>
              <a:rPr lang="fr-FR" sz="1700" b="1" dirty="0">
                <a:solidFill>
                  <a:srgbClr val="000000"/>
                </a:solidFill>
                <a:effectLst/>
                <a:latin typeface="+mn-lt"/>
                <a:ea typeface="Arial" panose="020B0604020202020204" pitchFamily="34" charset="0"/>
                <a:cs typeface="Times New Roman" panose="02020603050405020304" pitchFamily="18" charset="0"/>
              </a:rPr>
              <a:t>	L'exigence de motivation de l'appel compétence à peine d'irrecevabilité n'est pas contraire au droit d'accès au juge. Le 	but 	de célérité et d'efficacité de la justice poursuivi par la règle est légitime et n'est pas mis en œuvre de manière 	disproportionnée dès lors que la partie peut régulariser son recours.</a:t>
            </a:r>
            <a:r>
              <a:rPr lang="fr-FR" sz="1700" dirty="0">
                <a:solidFill>
                  <a:srgbClr val="000000"/>
                </a:solidFill>
                <a:effectLst/>
                <a:latin typeface="+mn-lt"/>
                <a:ea typeface="Arial" panose="020B0604020202020204" pitchFamily="34" charset="0"/>
                <a:cs typeface="Times New Roman" panose="02020603050405020304" pitchFamily="18" charset="0"/>
              </a:rPr>
              <a:t> </a:t>
            </a:r>
          </a:p>
          <a:p>
            <a:pPr marL="25400" indent="0" algn="just">
              <a:spcBef>
                <a:spcPts val="1000"/>
              </a:spcBef>
              <a:spcAft>
                <a:spcPts val="0"/>
              </a:spcAft>
              <a:buNone/>
            </a:pPr>
            <a:endParaRPr lang="fr-FR" sz="1700" dirty="0">
              <a:effectLst/>
              <a:latin typeface="+mn-lt"/>
              <a:ea typeface="Calibri" panose="020F0502020204030204" pitchFamily="34" charset="0"/>
              <a:cs typeface="Times New Roman" panose="02020603050405020304" pitchFamily="18" charset="0"/>
            </a:endParaRPr>
          </a:p>
          <a:p>
            <a:pPr marL="25400" indent="0" algn="just">
              <a:lnSpc>
                <a:spcPts val="1300"/>
              </a:lnSpc>
              <a:spcBef>
                <a:spcPts val="300"/>
              </a:spcBef>
              <a:spcAft>
                <a:spcPts val="0"/>
              </a:spcAft>
              <a:buNone/>
            </a:pPr>
            <a:r>
              <a:rPr lang="fr-FR" sz="1700" b="1" dirty="0">
                <a:solidFill>
                  <a:srgbClr val="000000"/>
                </a:solidFill>
                <a:effectLst/>
                <a:latin typeface="+mn-lt"/>
                <a:ea typeface="Arial" panose="020B0604020202020204" pitchFamily="34" charset="0"/>
                <a:cs typeface="Times New Roman" panose="02020603050405020304" pitchFamily="18" charset="0"/>
              </a:rPr>
              <a:t>	Il n'est pas possible de se contenter d'une motivation dans la requête aux fins d'être autorisé à assigner à jour fixe. Si 	l'irrecevabilité peut être régularisée, c'est uniquement dans le cadre d'une déclaration d'appel rectificative ou de 	conclusions.</a:t>
            </a:r>
            <a:r>
              <a:rPr lang="fr-FR" sz="1700" dirty="0">
                <a:solidFill>
                  <a:srgbClr val="000000"/>
                </a:solidFill>
                <a:effectLst/>
                <a:latin typeface="+mn-lt"/>
                <a:ea typeface="Arial" panose="020B0604020202020204" pitchFamily="34" charset="0"/>
                <a:cs typeface="Times New Roman" panose="02020603050405020304" pitchFamily="18" charset="0"/>
              </a:rPr>
              <a:t> Il résulte de la combinaison des articles 85 et 126 du Code de procédure civile que le défaut de motivation du 	recours, susceptible de donner lieu à la fin de non-recevoir tirée de l'irrecevabilité de l'appel du jugement statuant sur la 	compétence, peut être régularisé, en matière de procédure avec représentation obligatoire, par le dépôt au greffe, avant 	l'expiration du délai 	d'appel, d'une nouvelle déclaration d'appel motivée ou de conclusions comportant la motivation du 	recours, adressées à la cour d'appel.</a:t>
            </a:r>
            <a:endParaRPr lang="fr-FR" sz="1700" dirty="0">
              <a:effectLst/>
              <a:latin typeface="+mn-lt"/>
              <a:ea typeface="Calibri" panose="020F0502020204030204" pitchFamily="34" charset="0"/>
              <a:cs typeface="Times New Roman" panose="02020603050405020304" pitchFamily="18" charset="0"/>
            </a:endParaRPr>
          </a:p>
          <a:p>
            <a:pPr marL="0" indent="0" algn="just">
              <a:buNone/>
            </a:pPr>
            <a:r>
              <a:rPr lang="fr-FR" sz="1700" dirty="0">
                <a:effectLst/>
                <a:latin typeface="+mn-lt"/>
                <a:ea typeface="Calibri" panose="020F0502020204030204" pitchFamily="34" charset="0"/>
                <a:cs typeface="Times New Roman" panose="02020603050405020304" pitchFamily="18" charset="0"/>
              </a:rPr>
              <a:t> </a:t>
            </a:r>
          </a:p>
          <a:p>
            <a:pPr algn="just">
              <a:lnSpc>
                <a:spcPts val="1300"/>
              </a:lnSpc>
              <a:spcBef>
                <a:spcPts val="1000"/>
              </a:spcBef>
              <a:buNone/>
            </a:pPr>
            <a:r>
              <a:rPr lang="fr-FR" sz="1700" b="1" dirty="0">
                <a:solidFill>
                  <a:srgbClr val="000000"/>
                </a:solidFill>
                <a:effectLst/>
                <a:latin typeface="+mn-lt"/>
                <a:ea typeface="Arial" panose="020B0604020202020204" pitchFamily="34" charset="0"/>
                <a:cs typeface="Times New Roman" panose="02020603050405020304" pitchFamily="18" charset="0"/>
              </a:rPr>
              <a:t>		</a:t>
            </a:r>
            <a:r>
              <a:rPr lang="fr-FR" sz="1700" b="1" dirty="0" err="1">
                <a:solidFill>
                  <a:srgbClr val="000000"/>
                </a:solidFill>
                <a:effectLst/>
                <a:latin typeface="+mn-lt"/>
                <a:ea typeface="Arial" panose="020B0604020202020204" pitchFamily="34" charset="0"/>
                <a:cs typeface="Times New Roman" panose="02020603050405020304" pitchFamily="18" charset="0"/>
              </a:rPr>
              <a:t>Cass</a:t>
            </a:r>
            <a:r>
              <a:rPr lang="fr-FR" sz="1700" b="1" dirty="0">
                <a:solidFill>
                  <a:srgbClr val="000000"/>
                </a:solidFill>
                <a:effectLst/>
                <a:latin typeface="+mn-lt"/>
                <a:ea typeface="Arial" panose="020B0604020202020204" pitchFamily="34" charset="0"/>
                <a:cs typeface="Times New Roman" panose="02020603050405020304" pitchFamily="18" charset="0"/>
              </a:rPr>
              <a:t>. 2e civ., 10 déc. 2020, n° 19-12.257, F-P+B+I : JurisData n° 2020-020184</a:t>
            </a:r>
            <a:endParaRPr lang="fr-FR" sz="1700" dirty="0">
              <a:effectLst/>
              <a:latin typeface="+mn-lt"/>
              <a:ea typeface="Calibri" panose="020F0502020204030204" pitchFamily="34" charset="0"/>
              <a:cs typeface="Times New Roman" panose="02020603050405020304" pitchFamily="18" charset="0"/>
            </a:endParaRPr>
          </a:p>
          <a:p>
            <a:pPr marL="0" indent="0">
              <a:buNone/>
            </a:pPr>
            <a:r>
              <a:rPr lang="fr-FR" sz="1700" dirty="0">
                <a:effectLst/>
                <a:latin typeface="+mn-lt"/>
                <a:ea typeface="Calibri" panose="020F0502020204030204" pitchFamily="34" charset="0"/>
              </a:rPr>
              <a:t> </a:t>
            </a:r>
          </a:p>
          <a:p>
            <a:pPr marL="0" indent="0">
              <a:buNone/>
            </a:pPr>
            <a:r>
              <a:rPr lang="fr-FR" sz="1600" dirty="0">
                <a:effectLst/>
                <a:latin typeface="+mn-lt"/>
                <a:ea typeface="Calibri" panose="020F0502020204030204" pitchFamily="34" charset="0"/>
              </a:rPr>
              <a:t> </a:t>
            </a:r>
          </a:p>
          <a:p>
            <a:pPr marL="0" indent="0">
              <a:buNone/>
            </a:pPr>
            <a:endParaRPr lang="fr-FR" dirty="0"/>
          </a:p>
        </p:txBody>
      </p:sp>
      <p:sp>
        <p:nvSpPr>
          <p:cNvPr id="5" name="Espace réservé du pied de page 4">
            <a:extLst>
              <a:ext uri="{FF2B5EF4-FFF2-40B4-BE49-F238E27FC236}">
                <a16:creationId xmlns:a16="http://schemas.microsoft.com/office/drawing/2014/main" id="{0FBF6B2C-BBBA-190D-CB8D-587C2B466691}"/>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E58CFF94-F79C-9466-E8F2-2C67ED540646}"/>
              </a:ext>
            </a:extLst>
          </p:cNvPr>
          <p:cNvSpPr>
            <a:spLocks noGrp="1"/>
          </p:cNvSpPr>
          <p:nvPr>
            <p:ph type="sldNum" sz="quarter" idx="12"/>
          </p:nvPr>
        </p:nvSpPr>
        <p:spPr/>
        <p:txBody>
          <a:bodyPr/>
          <a:lstStyle/>
          <a:p>
            <a:fld id="{38A3D1BC-4328-45BB-A374-B8780A0FC512}" type="slidenum">
              <a:rPr lang="fr-FR" smtClean="0"/>
              <a:pPr/>
              <a:t>27</a:t>
            </a:fld>
            <a:endParaRPr lang="fr-FR"/>
          </a:p>
        </p:txBody>
      </p:sp>
    </p:spTree>
    <p:extLst>
      <p:ext uri="{BB962C8B-B14F-4D97-AF65-F5344CB8AC3E}">
        <p14:creationId xmlns:p14="http://schemas.microsoft.com/office/powerpoint/2010/main" val="2715044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F2B42B4-8003-89A0-98F5-EC91848388A9}"/>
              </a:ext>
            </a:extLst>
          </p:cNvPr>
          <p:cNvSpPr>
            <a:spLocks noGrp="1"/>
          </p:cNvSpPr>
          <p:nvPr>
            <p:ph idx="1"/>
          </p:nvPr>
        </p:nvSpPr>
        <p:spPr>
          <a:xfrm>
            <a:off x="417250" y="987427"/>
            <a:ext cx="11514338" cy="5368925"/>
          </a:xfrm>
        </p:spPr>
        <p:txBody>
          <a:bodyPr>
            <a:normAutofit fontScale="25000" lnSpcReduction="20000"/>
          </a:bodyPr>
          <a:lstStyle/>
          <a:p>
            <a:pPr marL="0" indent="0">
              <a:buNone/>
            </a:pPr>
            <a:r>
              <a:rPr lang="fr-FR" sz="1800" dirty="0">
                <a:effectLst/>
                <a:latin typeface="Times New Roman" panose="02020603050405020304" pitchFamily="18"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pPr marL="0" indent="0">
              <a:buNone/>
            </a:pPr>
            <a:endParaRPr lang="fr-FR" sz="5600" b="1" u="sng" dirty="0">
              <a:latin typeface="+mn-lt"/>
              <a:ea typeface="Calibri" panose="020F0502020204030204" pitchFamily="34" charset="0"/>
            </a:endParaRPr>
          </a:p>
          <a:p>
            <a:pPr marL="0" indent="0" algn="ctr">
              <a:buNone/>
            </a:pPr>
            <a:r>
              <a:rPr lang="fr-FR" sz="6400" b="1" u="sng" dirty="0">
                <a:latin typeface="+mn-lt"/>
                <a:ea typeface="Calibri" panose="020F0502020204030204" pitchFamily="34" charset="0"/>
              </a:rPr>
              <a:t> </a:t>
            </a:r>
            <a:r>
              <a:rPr lang="fr-FR" sz="6400" b="1" u="sng" dirty="0">
                <a:effectLst/>
                <a:latin typeface="+mn-lt"/>
                <a:ea typeface="Calibri" panose="020F0502020204030204" pitchFamily="34" charset="0"/>
              </a:rPr>
              <a:t>L’extension de compétence du juge de la mise en état aux fins de non recevoir </a:t>
            </a:r>
            <a:endParaRPr lang="fr-FR" sz="6400" b="1" dirty="0">
              <a:effectLst/>
              <a:latin typeface="+mn-lt"/>
              <a:ea typeface="Calibri" panose="020F0502020204030204" pitchFamily="34" charset="0"/>
            </a:endParaRPr>
          </a:p>
          <a:p>
            <a:pPr marL="0" indent="0">
              <a:buNone/>
            </a:pPr>
            <a:endParaRPr lang="fr-FR" sz="5600" b="1" i="1" dirty="0">
              <a:effectLst/>
              <a:latin typeface="+mn-lt"/>
              <a:ea typeface="Calibri" panose="020F0502020204030204" pitchFamily="34" charset="0"/>
            </a:endParaRPr>
          </a:p>
          <a:p>
            <a:pPr marL="0" indent="0">
              <a:buNone/>
            </a:pPr>
            <a:r>
              <a:rPr lang="fr-FR" sz="5600" b="1" i="1" dirty="0">
                <a:latin typeface="+mn-lt"/>
                <a:ea typeface="Calibri" panose="020F0502020204030204" pitchFamily="34" charset="0"/>
              </a:rPr>
              <a:t>	</a:t>
            </a:r>
            <a:r>
              <a:rPr lang="fr-FR" sz="6400" b="1" i="1" dirty="0">
                <a:effectLst/>
                <a:latin typeface="+mn-lt"/>
                <a:ea typeface="Calibri" panose="020F0502020204030204" pitchFamily="34" charset="0"/>
              </a:rPr>
              <a:t>Article 789 du CPC </a:t>
            </a:r>
            <a:r>
              <a:rPr lang="fr-FR" sz="6400" b="1" i="1" dirty="0">
                <a:solidFill>
                  <a:srgbClr val="000000"/>
                </a:solidFill>
                <a:effectLst/>
                <a:latin typeface="+mn-lt"/>
                <a:ea typeface="Times New Roman" panose="02020603050405020304" pitchFamily="18" charset="0"/>
              </a:rPr>
              <a:t>(</a:t>
            </a:r>
            <a:r>
              <a:rPr lang="fr-FR" sz="6400" b="1" i="1" dirty="0">
                <a:solidFill>
                  <a:srgbClr val="000000"/>
                </a:solidFill>
                <a:effectLst/>
                <a:latin typeface="+mn-lt"/>
                <a:ea typeface="Arial" panose="020B0604020202020204" pitchFamily="34" charset="0"/>
              </a:rPr>
              <a:t>Décret n° 2019-1333 du 11 décembre 2019)</a:t>
            </a:r>
            <a:r>
              <a:rPr lang="fr-FR" sz="6400" b="1" i="1" dirty="0">
                <a:effectLst/>
                <a:latin typeface="+mn-lt"/>
                <a:ea typeface="Calibri" panose="020F0502020204030204" pitchFamily="34" charset="0"/>
              </a:rPr>
              <a:t> </a:t>
            </a:r>
            <a:endParaRPr lang="fr-FR" sz="6400" dirty="0">
              <a:effectLst/>
              <a:latin typeface="+mn-lt"/>
              <a:ea typeface="Calibri" panose="020F0502020204030204" pitchFamily="34" charset="0"/>
            </a:endParaRPr>
          </a:p>
          <a:p>
            <a:pPr marL="0" indent="0">
              <a:buNone/>
            </a:pPr>
            <a:r>
              <a:rPr lang="fr-FR" sz="6400" i="1" dirty="0">
                <a:solidFill>
                  <a:srgbClr val="000000"/>
                </a:solidFill>
                <a:effectLst/>
                <a:latin typeface="+mn-lt"/>
                <a:ea typeface="Calibri" panose="020F0502020204030204" pitchFamily="34" charset="0"/>
              </a:rPr>
              <a:t>	« Lorsque la demande est présentée postérieurement à sa désignation, le juge de la mise en état est, jusqu'à son 	dessaisissement, seul 	compétent, à l'exclusion de toute autre formation du tribunal, pour :</a:t>
            </a:r>
            <a:br>
              <a:rPr lang="fr-FR" sz="6400" i="1" dirty="0">
                <a:solidFill>
                  <a:srgbClr val="000000"/>
                </a:solidFill>
                <a:effectLst/>
                <a:latin typeface="+mn-lt"/>
                <a:ea typeface="Calibri" panose="020F0502020204030204" pitchFamily="34" charset="0"/>
              </a:rPr>
            </a:br>
            <a:br>
              <a:rPr lang="fr-FR" sz="6400" i="1" dirty="0">
                <a:solidFill>
                  <a:srgbClr val="000000"/>
                </a:solidFill>
                <a:effectLst/>
                <a:latin typeface="+mn-lt"/>
                <a:ea typeface="Calibri" panose="020F0502020204030204" pitchFamily="34" charset="0"/>
              </a:rPr>
            </a:br>
            <a:r>
              <a:rPr lang="fr-FR" sz="6400" i="1" dirty="0">
                <a:solidFill>
                  <a:srgbClr val="000000"/>
                </a:solidFill>
                <a:effectLst/>
                <a:latin typeface="+mn-lt"/>
                <a:ea typeface="Calibri" panose="020F0502020204030204" pitchFamily="34" charset="0"/>
              </a:rPr>
              <a:t>…..</a:t>
            </a:r>
            <a:endParaRPr lang="fr-FR" sz="6400" dirty="0">
              <a:effectLst/>
              <a:latin typeface="+mn-lt"/>
              <a:ea typeface="Calibri" panose="020F0502020204030204" pitchFamily="34" charset="0"/>
            </a:endParaRPr>
          </a:p>
          <a:p>
            <a:pPr marL="0" indent="0">
              <a:buNone/>
            </a:pPr>
            <a:r>
              <a:rPr lang="fr-FR" sz="6400" b="1" i="1" dirty="0">
                <a:solidFill>
                  <a:srgbClr val="000000"/>
                </a:solidFill>
                <a:effectLst/>
                <a:latin typeface="+mn-lt"/>
                <a:ea typeface="Calibri" panose="020F0502020204030204" pitchFamily="34" charset="0"/>
              </a:rPr>
              <a:t>	6° Statuer sur les fins de non-recevoir</a:t>
            </a:r>
            <a:r>
              <a:rPr lang="fr-FR" sz="6400" i="1" dirty="0">
                <a:solidFill>
                  <a:srgbClr val="000000"/>
                </a:solidFill>
                <a:effectLst/>
                <a:latin typeface="+mn-lt"/>
                <a:ea typeface="Calibri" panose="020F0502020204030204" pitchFamily="34" charset="0"/>
              </a:rPr>
              <a:t>.</a:t>
            </a:r>
            <a:br>
              <a:rPr lang="fr-FR" sz="6400" i="1" dirty="0">
                <a:solidFill>
                  <a:srgbClr val="000000"/>
                </a:solidFill>
                <a:effectLst/>
                <a:latin typeface="+mn-lt"/>
                <a:ea typeface="Calibri" panose="020F0502020204030204" pitchFamily="34" charset="0"/>
              </a:rPr>
            </a:br>
            <a:br>
              <a:rPr lang="fr-FR" sz="6400" i="1" dirty="0">
                <a:solidFill>
                  <a:srgbClr val="000000"/>
                </a:solidFill>
                <a:effectLst/>
                <a:latin typeface="+mn-lt"/>
                <a:ea typeface="Calibri" panose="020F0502020204030204" pitchFamily="34" charset="0"/>
              </a:rPr>
            </a:br>
            <a:r>
              <a:rPr lang="fr-FR" sz="6400" i="1" dirty="0">
                <a:solidFill>
                  <a:srgbClr val="000000"/>
                </a:solidFill>
                <a:effectLst/>
                <a:latin typeface="+mn-lt"/>
                <a:ea typeface="Calibri" panose="020F0502020204030204" pitchFamily="34" charset="0"/>
              </a:rPr>
              <a:t>	</a:t>
            </a:r>
            <a:r>
              <a:rPr lang="fr-FR" sz="6400" b="1" i="1" dirty="0">
                <a:solidFill>
                  <a:srgbClr val="000000"/>
                </a:solidFill>
                <a:effectLst/>
                <a:latin typeface="+mn-lt"/>
                <a:ea typeface="Calibri" panose="020F0502020204030204" pitchFamily="34" charset="0"/>
              </a:rPr>
              <a:t>Lorsque la fin de non-recevoir nécessite que soit tranchée au préalable une question de fond, le juge de la mise en état 	statue sur cette question de fond et sur cette fin de non-recevoir.</a:t>
            </a:r>
            <a:r>
              <a:rPr lang="fr-FR" sz="6400" i="1" dirty="0">
                <a:solidFill>
                  <a:srgbClr val="000000"/>
                </a:solidFill>
                <a:effectLst/>
                <a:latin typeface="+mn-lt"/>
                <a:ea typeface="Calibri" panose="020F0502020204030204" pitchFamily="34" charset="0"/>
              </a:rPr>
              <a:t> Toutefois, dans les affaires qui ne relèvent pas du juge 	unique ou qui ne lui sont pas attribuées, une partie peut s'y opposer. Dans ce cas, et par exception aux dispositions du premier 	alinéa, le juge de la mise en état renvoie l'affaire devant la formation de jugement, le cas échéant sans clore l'instruction, pour 	qu'elle statue sur cette question de fond et sur cette fin de non-recevoir. Il peut également ordonner ce renvoi s'il l'estime 	nécessaire. La décision de renvoi est une mesure d'administration judiciaire.</a:t>
            </a:r>
            <a:br>
              <a:rPr lang="fr-FR" sz="6400" i="1" dirty="0">
                <a:solidFill>
                  <a:srgbClr val="000000"/>
                </a:solidFill>
                <a:effectLst/>
                <a:latin typeface="+mn-lt"/>
                <a:ea typeface="Calibri" panose="020F0502020204030204" pitchFamily="34" charset="0"/>
              </a:rPr>
            </a:br>
            <a:br>
              <a:rPr lang="fr-FR" sz="6400" i="1" dirty="0">
                <a:solidFill>
                  <a:srgbClr val="000000"/>
                </a:solidFill>
                <a:effectLst/>
                <a:latin typeface="+mn-lt"/>
                <a:ea typeface="Calibri" panose="020F0502020204030204" pitchFamily="34" charset="0"/>
              </a:rPr>
            </a:br>
            <a:r>
              <a:rPr lang="fr-FR" sz="6400" i="1" dirty="0">
                <a:solidFill>
                  <a:srgbClr val="000000"/>
                </a:solidFill>
                <a:effectLst/>
                <a:latin typeface="+mn-lt"/>
                <a:ea typeface="Calibri" panose="020F0502020204030204" pitchFamily="34" charset="0"/>
              </a:rPr>
              <a:t>	Le juge de la mise en état ou la formation de jugement statuent sur la question de fond et sur la fin de non-recevoir par des 	dispositions distinctes dans le dispositif de l'ordonnance ou du jugement. La formation de jugement statue sur la fin de non-	recevoir même si elle n'estime 	pas nécessaire de statuer au préalable sur la question de fond. Le cas échéant, elle renvoie 	l'affaire devant le juge de la mise en état.</a:t>
            </a:r>
            <a:br>
              <a:rPr lang="fr-FR" sz="6400" i="1" dirty="0">
                <a:solidFill>
                  <a:srgbClr val="000000"/>
                </a:solidFill>
                <a:effectLst/>
                <a:latin typeface="+mn-lt"/>
                <a:ea typeface="Calibri" panose="020F0502020204030204" pitchFamily="34" charset="0"/>
              </a:rPr>
            </a:br>
            <a:br>
              <a:rPr lang="fr-FR" sz="6400" i="1" dirty="0">
                <a:solidFill>
                  <a:srgbClr val="000000"/>
                </a:solidFill>
                <a:effectLst/>
                <a:latin typeface="+mn-lt"/>
                <a:ea typeface="Calibri" panose="020F0502020204030204" pitchFamily="34" charset="0"/>
              </a:rPr>
            </a:br>
            <a:r>
              <a:rPr lang="fr-FR" sz="6400" i="1" dirty="0">
                <a:solidFill>
                  <a:srgbClr val="000000"/>
                </a:solidFill>
                <a:effectLst/>
                <a:latin typeface="+mn-lt"/>
                <a:ea typeface="Calibri" panose="020F0502020204030204" pitchFamily="34" charset="0"/>
              </a:rPr>
              <a:t>	</a:t>
            </a:r>
            <a:r>
              <a:rPr lang="fr-FR" sz="6400" b="1" i="1" dirty="0">
                <a:solidFill>
                  <a:srgbClr val="000000"/>
                </a:solidFill>
                <a:effectLst/>
                <a:latin typeface="+mn-lt"/>
                <a:ea typeface="Calibri" panose="020F0502020204030204" pitchFamily="34" charset="0"/>
              </a:rPr>
              <a:t>Les parties ne sont plus recevables à soulever ces fins de non-recevoir au cours de la même instance</a:t>
            </a:r>
            <a:r>
              <a:rPr lang="fr-FR" sz="6400" i="1" dirty="0">
                <a:solidFill>
                  <a:srgbClr val="000000"/>
                </a:solidFill>
                <a:effectLst/>
                <a:latin typeface="+mn-lt"/>
                <a:ea typeface="Calibri" panose="020F0502020204030204" pitchFamily="34" charset="0"/>
              </a:rPr>
              <a:t> à moins qu'elles ne 	surviennent ou soient 	révélées postérieurement au dessaisissement du juge de la mise en état.</a:t>
            </a:r>
            <a:endParaRPr lang="fr-FR" sz="6400" dirty="0">
              <a:effectLst/>
              <a:latin typeface="+mn-lt"/>
              <a:ea typeface="Calibri" panose="020F0502020204030204" pitchFamily="34" charset="0"/>
            </a:endParaRPr>
          </a:p>
          <a:p>
            <a:pPr marL="0" indent="0" algn="just">
              <a:lnSpc>
                <a:spcPts val="1300"/>
              </a:lnSpc>
              <a:spcBef>
                <a:spcPts val="1000"/>
              </a:spcBef>
              <a:buNone/>
            </a:pPr>
            <a:r>
              <a:rPr lang="fr-FR" sz="6400" dirty="0">
                <a:solidFill>
                  <a:srgbClr val="000000"/>
                </a:solidFill>
                <a:effectLst/>
                <a:latin typeface="+mn-lt"/>
                <a:ea typeface="Arial" panose="020B0604020202020204" pitchFamily="34" charset="0"/>
                <a:cs typeface="Times New Roman" panose="02020603050405020304" pitchFamily="18" charset="0"/>
              </a:rPr>
              <a:t> </a:t>
            </a:r>
            <a:endParaRPr lang="fr-FR" sz="6400" dirty="0">
              <a:effectLst/>
              <a:latin typeface="+mn-lt"/>
              <a:ea typeface="Calibri" panose="020F0502020204030204" pitchFamily="34" charset="0"/>
              <a:cs typeface="Times New Roman" panose="02020603050405020304" pitchFamily="18" charset="0"/>
            </a:endParaRPr>
          </a:p>
          <a:p>
            <a:pPr marL="0" indent="0" algn="just">
              <a:lnSpc>
                <a:spcPts val="1300"/>
              </a:lnSpc>
              <a:spcBef>
                <a:spcPts val="1000"/>
              </a:spcBef>
              <a:buNone/>
            </a:pPr>
            <a:r>
              <a:rPr lang="fr-FR" sz="5600" dirty="0">
                <a:solidFill>
                  <a:srgbClr val="000000"/>
                </a:solidFill>
                <a:effectLst/>
                <a:latin typeface="+mn-lt"/>
                <a:ea typeface="Arial" panose="020B0604020202020204" pitchFamily="34" charset="0"/>
                <a:cs typeface="Times New Roman" panose="02020603050405020304" pitchFamily="18" charset="0"/>
              </a:rPr>
              <a:t> </a:t>
            </a:r>
            <a:endParaRPr lang="fr-FR" sz="5600" dirty="0">
              <a:effectLst/>
              <a:latin typeface="+mn-lt"/>
              <a:ea typeface="Calibri" panose="020F0502020204030204" pitchFamily="34" charset="0"/>
              <a:cs typeface="Times New Roman" panose="02020603050405020304" pitchFamily="18" charset="0"/>
            </a:endParaRPr>
          </a:p>
          <a:p>
            <a:pPr marL="0" indent="0" algn="just">
              <a:lnSpc>
                <a:spcPts val="1300"/>
              </a:lnSpc>
              <a:spcBef>
                <a:spcPts val="1000"/>
              </a:spcBef>
              <a:buNone/>
            </a:pPr>
            <a:r>
              <a:rPr lang="fr-FR" sz="5600" dirty="0">
                <a:solidFill>
                  <a:srgbClr val="000000"/>
                </a:solidFill>
                <a:effectLst/>
                <a:latin typeface="+mn-lt"/>
                <a:ea typeface="Arial" panose="020B0604020202020204" pitchFamily="34" charset="0"/>
                <a:cs typeface="Times New Roman" panose="02020603050405020304" pitchFamily="18" charset="0"/>
              </a:rPr>
              <a:t> </a:t>
            </a:r>
            <a:endParaRPr lang="fr-FR" sz="5600" dirty="0">
              <a:effectLst/>
              <a:latin typeface="+mn-lt"/>
              <a:ea typeface="Calibri" panose="020F0502020204030204" pitchFamily="34" charset="0"/>
              <a:cs typeface="Times New Roman" panose="02020603050405020304" pitchFamily="18" charset="0"/>
            </a:endParaRPr>
          </a:p>
          <a:p>
            <a:pPr marL="0" indent="0" algn="just">
              <a:lnSpc>
                <a:spcPts val="1300"/>
              </a:lnSpc>
              <a:spcBef>
                <a:spcPts val="1000"/>
              </a:spcBef>
              <a:buNone/>
            </a:pPr>
            <a:r>
              <a:rPr lang="fr-FR"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ts val="1300"/>
              </a:lnSpc>
              <a:spcBef>
                <a:spcPts val="1000"/>
              </a:spcBef>
              <a:buNone/>
            </a:pPr>
            <a:r>
              <a:rPr lang="fr-FR"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ts val="1300"/>
              </a:lnSpc>
              <a:spcBef>
                <a:spcPts val="1000"/>
              </a:spcBef>
              <a:buNone/>
            </a:pPr>
            <a:r>
              <a:rPr lang="fr-FR"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ts val="1300"/>
              </a:lnSpc>
              <a:spcBef>
                <a:spcPts val="1000"/>
              </a:spcBef>
              <a:buNone/>
            </a:pPr>
            <a:r>
              <a:rPr lang="fr-FR"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fr-FR" dirty="0"/>
          </a:p>
        </p:txBody>
      </p:sp>
      <p:sp>
        <p:nvSpPr>
          <p:cNvPr id="5" name="Espace réservé du pied de page 4">
            <a:extLst>
              <a:ext uri="{FF2B5EF4-FFF2-40B4-BE49-F238E27FC236}">
                <a16:creationId xmlns:a16="http://schemas.microsoft.com/office/drawing/2014/main" id="{42484321-5CF9-0784-1EBC-70A6623BB24A}"/>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006479BA-AC77-A94C-A0EE-B78F741B3DFE}"/>
              </a:ext>
            </a:extLst>
          </p:cNvPr>
          <p:cNvSpPr>
            <a:spLocks noGrp="1"/>
          </p:cNvSpPr>
          <p:nvPr>
            <p:ph type="sldNum" sz="quarter" idx="12"/>
          </p:nvPr>
        </p:nvSpPr>
        <p:spPr/>
        <p:txBody>
          <a:bodyPr/>
          <a:lstStyle/>
          <a:p>
            <a:fld id="{38A3D1BC-4328-45BB-A374-B8780A0FC512}" type="slidenum">
              <a:rPr lang="fr-FR" smtClean="0"/>
              <a:pPr/>
              <a:t>28</a:t>
            </a:fld>
            <a:endParaRPr lang="fr-FR"/>
          </a:p>
        </p:txBody>
      </p:sp>
    </p:spTree>
    <p:extLst>
      <p:ext uri="{BB962C8B-B14F-4D97-AF65-F5344CB8AC3E}">
        <p14:creationId xmlns:p14="http://schemas.microsoft.com/office/powerpoint/2010/main" val="26909981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C1A6CF5-DBE1-F6C8-F660-BFF8A46EB6A4}"/>
              </a:ext>
            </a:extLst>
          </p:cNvPr>
          <p:cNvSpPr>
            <a:spLocks noGrp="1"/>
          </p:cNvSpPr>
          <p:nvPr>
            <p:ph idx="1"/>
          </p:nvPr>
        </p:nvSpPr>
        <p:spPr>
          <a:xfrm>
            <a:off x="310717" y="861134"/>
            <a:ext cx="11656381" cy="5370989"/>
          </a:xfrm>
        </p:spPr>
        <p:txBody>
          <a:bodyPr/>
          <a:lstStyle/>
          <a:p>
            <a:pPr marL="0" indent="0" algn="just">
              <a:lnSpc>
                <a:spcPts val="1300"/>
              </a:lnSpc>
              <a:spcBef>
                <a:spcPts val="1000"/>
              </a:spcBef>
              <a:buNone/>
            </a:pPr>
            <a:r>
              <a:rPr lang="fr-FR"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ts val="1300"/>
              </a:lnSpc>
              <a:spcBef>
                <a:spcPts val="1000"/>
              </a:spcBef>
              <a:buNone/>
            </a:pPr>
            <a:r>
              <a:rPr lang="fr-FR"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p>
          <a:p>
            <a:pPr marL="0" indent="0">
              <a:lnSpc>
                <a:spcPts val="1300"/>
              </a:lnSpc>
              <a:spcBef>
                <a:spcPts val="1000"/>
              </a:spcBef>
              <a:buNone/>
            </a:pPr>
            <a:r>
              <a:rPr lang="fr-FR" sz="18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1800" b="1" dirty="0">
                <a:solidFill>
                  <a:srgbClr val="000000"/>
                </a:solidFill>
                <a:effectLst/>
                <a:latin typeface="+mn-lt"/>
                <a:ea typeface="Arial" panose="020B0604020202020204" pitchFamily="34" charset="0"/>
                <a:cs typeface="Times New Roman" panose="02020603050405020304" pitchFamily="18" charset="0"/>
              </a:rPr>
              <a:t>Conséquences pratiques</a:t>
            </a:r>
            <a:endParaRPr lang="fr-FR" sz="1800" dirty="0">
              <a:effectLst/>
              <a:latin typeface="+mn-lt"/>
              <a:ea typeface="Calibri" panose="020F0502020204030204" pitchFamily="34" charset="0"/>
              <a:cs typeface="Times New Roman" panose="02020603050405020304" pitchFamily="18" charset="0"/>
            </a:endParaRPr>
          </a:p>
          <a:p>
            <a:pPr marL="0" indent="0">
              <a:buNone/>
            </a:pPr>
            <a:r>
              <a:rPr lang="fr-FR" sz="1800" dirty="0">
                <a:effectLst/>
                <a:latin typeface="+mn-lt"/>
                <a:ea typeface="Calibri" panose="020F0502020204030204" pitchFamily="34" charset="0"/>
                <a:cs typeface="Times New Roman" panose="02020603050405020304" pitchFamily="18" charset="0"/>
              </a:rPr>
              <a:t> </a:t>
            </a:r>
          </a:p>
          <a:p>
            <a:pPr marL="0" indent="0">
              <a:buNone/>
            </a:pPr>
            <a:r>
              <a:rPr lang="fr-FR" sz="1800" b="1" dirty="0">
                <a:effectLst/>
                <a:latin typeface="+mn-lt"/>
                <a:ea typeface="Calibri" panose="020F0502020204030204" pitchFamily="34" charset="0"/>
                <a:cs typeface="Times New Roman" panose="02020603050405020304" pitchFamily="18" charset="0"/>
              </a:rPr>
              <a:t>	791 CPC</a:t>
            </a:r>
            <a:endParaRPr lang="fr-FR" sz="1800" dirty="0">
              <a:effectLst/>
              <a:latin typeface="+mn-lt"/>
              <a:ea typeface="Calibri" panose="020F0502020204030204" pitchFamily="34" charset="0"/>
              <a:cs typeface="Times New Roman" panose="02020603050405020304" pitchFamily="18" charset="0"/>
            </a:endParaRPr>
          </a:p>
          <a:p>
            <a:pPr marL="0" indent="0">
              <a:spcBef>
                <a:spcPts val="1000"/>
              </a:spcBef>
              <a:buNone/>
            </a:pPr>
            <a:r>
              <a:rPr lang="fr-FR" sz="1800" dirty="0">
                <a:solidFill>
                  <a:srgbClr val="000000"/>
                </a:solidFill>
                <a:effectLst/>
                <a:latin typeface="+mn-lt"/>
                <a:ea typeface="Arial" panose="020B0604020202020204" pitchFamily="34" charset="0"/>
                <a:cs typeface="Times New Roman" panose="02020603050405020304" pitchFamily="18" charset="0"/>
              </a:rPr>
              <a:t>	Dans les instances introduites à compter du 1er janvier 2020, si l'affaire est attribuée à un juge de la mise en état, 	il faut soulever les fins de non-recevoir dans des conclusions adressées spécialement à ce magistrat. Ne pas oublier les autres pouvoirs exclusifs (exceptions de procédure… voir art. 789 CPC).</a:t>
            </a:r>
          </a:p>
          <a:p>
            <a:pPr marL="0" indent="0">
              <a:spcBef>
                <a:spcPts val="1000"/>
              </a:spcBef>
              <a:buNone/>
            </a:pPr>
            <a:endParaRPr lang="fr-FR" sz="1800" dirty="0">
              <a:effectLst/>
              <a:latin typeface="+mn-lt"/>
              <a:ea typeface="Calibri" panose="020F0502020204030204" pitchFamily="34" charset="0"/>
              <a:cs typeface="Times New Roman" panose="02020603050405020304" pitchFamily="18" charset="0"/>
            </a:endParaRPr>
          </a:p>
          <a:p>
            <a:pPr marL="0" indent="0">
              <a:lnSpc>
                <a:spcPts val="1300"/>
              </a:lnSpc>
              <a:spcBef>
                <a:spcPts val="300"/>
              </a:spcBef>
              <a:buNone/>
            </a:pPr>
            <a:r>
              <a:rPr lang="fr-FR" sz="1800" dirty="0">
                <a:solidFill>
                  <a:srgbClr val="000000"/>
                </a:solidFill>
                <a:effectLst/>
                <a:latin typeface="+mn-lt"/>
                <a:ea typeface="Arial" panose="020B0604020202020204" pitchFamily="34" charset="0"/>
                <a:cs typeface="Times New Roman" panose="02020603050405020304" pitchFamily="18" charset="0"/>
              </a:rPr>
              <a:t> </a:t>
            </a:r>
            <a:endParaRPr lang="fr-FR" sz="1800" dirty="0">
              <a:effectLst/>
              <a:latin typeface="+mn-lt"/>
              <a:ea typeface="Calibri" panose="020F0502020204030204" pitchFamily="34" charset="0"/>
              <a:cs typeface="Times New Roman" panose="02020603050405020304" pitchFamily="18" charset="0"/>
            </a:endParaRPr>
          </a:p>
          <a:p>
            <a:pPr marL="0" indent="0">
              <a:lnSpc>
                <a:spcPts val="1300"/>
              </a:lnSpc>
              <a:spcBef>
                <a:spcPts val="300"/>
              </a:spcBef>
              <a:buNone/>
            </a:pPr>
            <a:r>
              <a:rPr lang="fr-FR" sz="1800" b="1" dirty="0">
                <a:solidFill>
                  <a:srgbClr val="000000"/>
                </a:solidFill>
                <a:effectLst/>
                <a:latin typeface="+mn-lt"/>
                <a:ea typeface="Arial" panose="020B0604020202020204" pitchFamily="34" charset="0"/>
                <a:cs typeface="Times New Roman" panose="02020603050405020304" pitchFamily="18" charset="0"/>
              </a:rPr>
              <a:t>	</a:t>
            </a:r>
            <a:r>
              <a:rPr lang="fr-FR" sz="1800" b="1" dirty="0">
                <a:solidFill>
                  <a:schemeClr val="tx1">
                    <a:lumMod val="50000"/>
                    <a:lumOff val="50000"/>
                  </a:schemeClr>
                </a:solidFill>
                <a:effectLst/>
                <a:latin typeface="+mn-lt"/>
                <a:ea typeface="Arial" panose="020B0604020202020204" pitchFamily="34" charset="0"/>
                <a:cs typeface="Times New Roman" panose="02020603050405020304" pitchFamily="18" charset="0"/>
              </a:rPr>
              <a:t>122 CPC</a:t>
            </a:r>
            <a:endParaRPr lang="fr-FR" sz="1800" dirty="0">
              <a:solidFill>
                <a:schemeClr val="tx1">
                  <a:lumMod val="50000"/>
                  <a:lumOff val="50000"/>
                </a:schemeClr>
              </a:solidFill>
              <a:effectLst/>
              <a:latin typeface="+mn-lt"/>
              <a:ea typeface="Calibri" panose="020F0502020204030204" pitchFamily="34" charset="0"/>
              <a:cs typeface="Times New Roman" panose="02020603050405020304" pitchFamily="18" charset="0"/>
            </a:endParaRPr>
          </a:p>
          <a:p>
            <a:pPr marL="0" indent="0">
              <a:lnSpc>
                <a:spcPts val="1300"/>
              </a:lnSpc>
              <a:spcBef>
                <a:spcPts val="300"/>
              </a:spcBef>
              <a:buNone/>
            </a:pPr>
            <a:r>
              <a:rPr lang="fr-FR" sz="1800" b="1" dirty="0">
                <a:solidFill>
                  <a:srgbClr val="000000"/>
                </a:solidFill>
                <a:effectLst/>
                <a:latin typeface="+mn-lt"/>
                <a:ea typeface="Arial" panose="020B0604020202020204" pitchFamily="34" charset="0"/>
                <a:cs typeface="Times New Roman" panose="02020603050405020304" pitchFamily="18" charset="0"/>
              </a:rPr>
              <a:t> </a:t>
            </a:r>
            <a:endParaRPr lang="fr-FR" sz="1800" dirty="0">
              <a:effectLst/>
              <a:latin typeface="+mn-lt"/>
              <a:ea typeface="Calibri" panose="020F0502020204030204" pitchFamily="34" charset="0"/>
              <a:cs typeface="Times New Roman" panose="02020603050405020304" pitchFamily="18" charset="0"/>
            </a:endParaRPr>
          </a:p>
          <a:p>
            <a:pPr marL="0" indent="0">
              <a:lnSpc>
                <a:spcPts val="1300"/>
              </a:lnSpc>
              <a:spcBef>
                <a:spcPts val="300"/>
              </a:spcBef>
              <a:buNone/>
            </a:pPr>
            <a:r>
              <a:rPr lang="fr-FR" sz="1800" dirty="0">
                <a:solidFill>
                  <a:srgbClr val="000000"/>
                </a:solidFill>
                <a:effectLst/>
                <a:latin typeface="+mn-lt"/>
                <a:ea typeface="Arial" panose="020B0604020202020204" pitchFamily="34" charset="0"/>
                <a:cs typeface="Times New Roman" panose="02020603050405020304" pitchFamily="18" charset="0"/>
              </a:rPr>
              <a:t>	</a:t>
            </a:r>
            <a:r>
              <a:rPr lang="fr-FR" sz="1800" dirty="0">
                <a:solidFill>
                  <a:srgbClr val="000000"/>
                </a:solidFill>
                <a:latin typeface="+mn-lt"/>
                <a:ea typeface="Arial" panose="020B0604020202020204" pitchFamily="34" charset="0"/>
                <a:cs typeface="Times New Roman" panose="02020603050405020304" pitchFamily="18" charset="0"/>
              </a:rPr>
              <a:t>Liste non limitative des f</a:t>
            </a:r>
            <a:r>
              <a:rPr lang="fr-FR" sz="1800" dirty="0">
                <a:solidFill>
                  <a:srgbClr val="000000"/>
                </a:solidFill>
                <a:effectLst/>
                <a:latin typeface="+mn-lt"/>
                <a:ea typeface="Arial" panose="020B0604020202020204" pitchFamily="34" charset="0"/>
                <a:cs typeface="Times New Roman" panose="02020603050405020304" pitchFamily="18" charset="0"/>
              </a:rPr>
              <a:t>ins de non-recevoir (défaut de droit d'agir, défaut de qualité, défaut d'intérêt, la prescription, le délai préfix et la chose jugée) </a:t>
            </a:r>
          </a:p>
          <a:p>
            <a:pPr marL="0" indent="0">
              <a:lnSpc>
                <a:spcPts val="1300"/>
              </a:lnSpc>
              <a:spcBef>
                <a:spcPts val="300"/>
              </a:spcBef>
              <a:buNone/>
            </a:pPr>
            <a:r>
              <a:rPr lang="fr-FR" sz="1800" dirty="0">
                <a:solidFill>
                  <a:srgbClr val="000000"/>
                </a:solidFill>
                <a:latin typeface="+mn-lt"/>
                <a:ea typeface="Calibri" panose="020F0502020204030204" pitchFamily="34" charset="0"/>
                <a:cs typeface="Times New Roman" panose="02020603050405020304" pitchFamily="18" charset="0"/>
              </a:rPr>
              <a:t>Autres irrecevabilités : ex. clause contractuelle de règlement amiable préalable</a:t>
            </a:r>
            <a:endParaRPr lang="fr-FR" sz="1800" dirty="0">
              <a:effectLst/>
              <a:latin typeface="+mn-lt"/>
              <a:ea typeface="Calibri" panose="020F0502020204030204" pitchFamily="34" charset="0"/>
              <a:cs typeface="Times New Roman" panose="02020603050405020304" pitchFamily="18" charset="0"/>
            </a:endParaRPr>
          </a:p>
          <a:p>
            <a:pPr marL="0" indent="0">
              <a:lnSpc>
                <a:spcPts val="1300"/>
              </a:lnSpc>
              <a:spcBef>
                <a:spcPts val="300"/>
              </a:spcBef>
              <a:buNone/>
            </a:pPr>
            <a:r>
              <a:rPr lang="fr-FR" sz="1800" dirty="0">
                <a:solidFill>
                  <a:srgbClr val="000000"/>
                </a:solidFill>
                <a:effectLst/>
                <a:latin typeface="+mn-lt"/>
                <a:ea typeface="Arial" panose="020B0604020202020204" pitchFamily="34" charset="0"/>
                <a:cs typeface="Times New Roman" panose="02020603050405020304" pitchFamily="18" charset="0"/>
              </a:rPr>
              <a:t> </a:t>
            </a:r>
            <a:endParaRPr lang="fr-FR" sz="1800" dirty="0">
              <a:effectLst/>
              <a:latin typeface="+mn-lt"/>
              <a:ea typeface="Calibri" panose="020F0502020204030204" pitchFamily="34" charset="0"/>
              <a:cs typeface="Times New Roman" panose="02020603050405020304" pitchFamily="18" charset="0"/>
            </a:endParaRPr>
          </a:p>
          <a:p>
            <a:pPr marL="0" indent="0">
              <a:lnSpc>
                <a:spcPts val="1300"/>
              </a:lnSpc>
              <a:spcBef>
                <a:spcPts val="300"/>
              </a:spcBef>
              <a:buNone/>
            </a:pPr>
            <a:r>
              <a:rPr lang="fr-FR" sz="1800" dirty="0">
                <a:solidFill>
                  <a:srgbClr val="000000"/>
                </a:solidFill>
                <a:effectLst/>
                <a:latin typeface="+mn-lt"/>
                <a:ea typeface="Arial" panose="020B0604020202020204" pitchFamily="34" charset="0"/>
                <a:cs typeface="Times New Roman" panose="02020603050405020304" pitchFamily="18" charset="0"/>
              </a:rPr>
              <a:t>	</a:t>
            </a:r>
            <a:r>
              <a:rPr lang="fr-FR" sz="1800" dirty="0">
                <a:effectLst/>
                <a:latin typeface="+mn-lt"/>
                <a:ea typeface="Calibri" panose="020F0502020204030204" pitchFamily="34" charset="0"/>
                <a:cs typeface="Times New Roman" panose="02020603050405020304" pitchFamily="18" charset="0"/>
              </a:rPr>
              <a:t> </a:t>
            </a:r>
          </a:p>
          <a:p>
            <a:pPr marL="0" indent="0">
              <a:buNone/>
            </a:pPr>
            <a:endParaRPr lang="fr-FR" dirty="0"/>
          </a:p>
        </p:txBody>
      </p:sp>
      <p:sp>
        <p:nvSpPr>
          <p:cNvPr id="5" name="Espace réservé du pied de page 4">
            <a:extLst>
              <a:ext uri="{FF2B5EF4-FFF2-40B4-BE49-F238E27FC236}">
                <a16:creationId xmlns:a16="http://schemas.microsoft.com/office/drawing/2014/main" id="{FAA70E27-56CE-8D4B-2180-339A7C1C57BA}"/>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D1A51760-ACE7-7089-4DAC-4BF297B35B00}"/>
              </a:ext>
            </a:extLst>
          </p:cNvPr>
          <p:cNvSpPr>
            <a:spLocks noGrp="1"/>
          </p:cNvSpPr>
          <p:nvPr>
            <p:ph type="sldNum" sz="quarter" idx="12"/>
          </p:nvPr>
        </p:nvSpPr>
        <p:spPr/>
        <p:txBody>
          <a:bodyPr/>
          <a:lstStyle/>
          <a:p>
            <a:fld id="{38A3D1BC-4328-45BB-A374-B8780A0FC512}" type="slidenum">
              <a:rPr lang="fr-FR" smtClean="0"/>
              <a:pPr/>
              <a:t>29</a:t>
            </a:fld>
            <a:endParaRPr lang="fr-FR"/>
          </a:p>
        </p:txBody>
      </p:sp>
    </p:spTree>
    <p:extLst>
      <p:ext uri="{BB962C8B-B14F-4D97-AF65-F5344CB8AC3E}">
        <p14:creationId xmlns:p14="http://schemas.microsoft.com/office/powerpoint/2010/main" val="4206286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pied de page 3">
            <a:extLst>
              <a:ext uri="{FF2B5EF4-FFF2-40B4-BE49-F238E27FC236}">
                <a16:creationId xmlns:a16="http://schemas.microsoft.com/office/drawing/2014/main" id="{1870DC67-D71D-4816-AC38-FFC8721AB37A}"/>
              </a:ext>
            </a:extLst>
          </p:cNvPr>
          <p:cNvSpPr>
            <a:spLocks noGrp="1"/>
          </p:cNvSpPr>
          <p:nvPr>
            <p:ph type="ftr" sz="quarter" idx="11"/>
          </p:nvPr>
        </p:nvSpPr>
        <p:spPr/>
        <p:txBody>
          <a:bodyPr/>
          <a:lstStyle/>
          <a:p>
            <a:r>
              <a:rPr lang="fr-FR"/>
              <a:t>EDASE - ÉCOLE DES AVOCATS DU SUD-EST</a:t>
            </a:r>
            <a:endParaRPr lang="fr-FR" dirty="0"/>
          </a:p>
        </p:txBody>
      </p:sp>
      <p:sp>
        <p:nvSpPr>
          <p:cNvPr id="2" name="Espace réservé du numéro de diapositive 1">
            <a:extLst>
              <a:ext uri="{FF2B5EF4-FFF2-40B4-BE49-F238E27FC236}">
                <a16:creationId xmlns:a16="http://schemas.microsoft.com/office/drawing/2014/main" id="{3C40BFA7-5B74-4B94-832A-3C74561562B3}"/>
              </a:ext>
            </a:extLst>
          </p:cNvPr>
          <p:cNvSpPr>
            <a:spLocks noGrp="1"/>
          </p:cNvSpPr>
          <p:nvPr>
            <p:ph type="sldNum" sz="quarter" idx="12"/>
          </p:nvPr>
        </p:nvSpPr>
        <p:spPr/>
        <p:txBody>
          <a:bodyPr/>
          <a:lstStyle/>
          <a:p>
            <a:fld id="{6D22F896-40B5-4ADD-8801-0D06FADFA095}" type="slidenum">
              <a:rPr lang="en-US" smtClean="0"/>
              <a:pPr/>
              <a:t>3</a:t>
            </a:fld>
            <a:endParaRPr lang="en-US" dirty="0"/>
          </a:p>
        </p:txBody>
      </p:sp>
      <p:sp>
        <p:nvSpPr>
          <p:cNvPr id="15" name="Titre 1">
            <a:extLst>
              <a:ext uri="{FF2B5EF4-FFF2-40B4-BE49-F238E27FC236}">
                <a16:creationId xmlns:a16="http://schemas.microsoft.com/office/drawing/2014/main" id="{649DEF2F-6ED3-4698-89EE-55B6F1B61FE7}"/>
              </a:ext>
            </a:extLst>
          </p:cNvPr>
          <p:cNvSpPr txBox="1">
            <a:spLocks/>
          </p:cNvSpPr>
          <p:nvPr/>
        </p:nvSpPr>
        <p:spPr>
          <a:xfrm>
            <a:off x="-1" y="1915885"/>
            <a:ext cx="12192001" cy="2196197"/>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rgbClr val="6E5D58"/>
                </a:solidFill>
                <a:latin typeface="Tw Cen MT" panose="020B0602020104020603" pitchFamily="34" charset="0"/>
                <a:ea typeface="+mj-ea"/>
                <a:cs typeface="+mj-cs"/>
              </a:defRPr>
            </a:lvl1pPr>
          </a:lstStyle>
          <a:p>
            <a:pPr algn="ctr"/>
            <a:r>
              <a:rPr lang="fr-FR" sz="4000" b="1" dirty="0">
                <a:solidFill>
                  <a:srgbClr val="70C5CA"/>
                </a:solidFill>
              </a:rPr>
              <a:t>:::</a:t>
            </a:r>
            <a:r>
              <a:rPr lang="fr-FR" sz="4000" b="1" dirty="0"/>
              <a:t> DROIT PROCESSUEL </a:t>
            </a:r>
            <a:r>
              <a:rPr lang="fr-FR" sz="4000" b="1" dirty="0">
                <a:solidFill>
                  <a:srgbClr val="70C5CA"/>
                </a:solidFill>
              </a:rPr>
              <a:t>:::</a:t>
            </a:r>
          </a:p>
          <a:p>
            <a:pPr algn="ctr"/>
            <a:endParaRPr lang="fr-FR" sz="4000" b="1" dirty="0">
              <a:solidFill>
                <a:srgbClr val="70C5CA"/>
              </a:solidFill>
            </a:endParaRPr>
          </a:p>
          <a:p>
            <a:pPr algn="ctr"/>
            <a:r>
              <a:rPr lang="fr-FR" sz="4000" b="1" dirty="0"/>
              <a:t>RÉFORME DE LA PROCÉDURE CIVILE : </a:t>
            </a:r>
          </a:p>
          <a:p>
            <a:pPr algn="ctr"/>
            <a:r>
              <a:rPr lang="fr-FR" sz="4000" b="1" dirty="0"/>
              <a:t>BILAN DEUX ANS APRÈS</a:t>
            </a:r>
          </a:p>
        </p:txBody>
      </p:sp>
      <p:sp>
        <p:nvSpPr>
          <p:cNvPr id="16" name="Sous-titre 2">
            <a:extLst>
              <a:ext uri="{FF2B5EF4-FFF2-40B4-BE49-F238E27FC236}">
                <a16:creationId xmlns:a16="http://schemas.microsoft.com/office/drawing/2014/main" id="{4C0066B7-8F50-4EA2-B832-9E64A13FA864}"/>
              </a:ext>
            </a:extLst>
          </p:cNvPr>
          <p:cNvSpPr txBox="1">
            <a:spLocks/>
          </p:cNvSpPr>
          <p:nvPr/>
        </p:nvSpPr>
        <p:spPr>
          <a:xfrm>
            <a:off x="0" y="4449538"/>
            <a:ext cx="12192000" cy="1407798"/>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6E5D58"/>
              </a:buClr>
              <a:buFont typeface="Wingdings" panose="05000000000000000000" pitchFamily="2" charset="2"/>
              <a:buChar char="§"/>
              <a:defRPr sz="2800" kern="1200">
                <a:solidFill>
                  <a:srgbClr val="6E5D58"/>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6E5D58"/>
              </a:buClr>
              <a:buFont typeface="Wingdings" panose="05000000000000000000" pitchFamily="2" charset="2"/>
              <a:buChar char="§"/>
              <a:defRPr sz="2400" kern="1200">
                <a:solidFill>
                  <a:srgbClr val="6E5D58"/>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6E5D58"/>
              </a:buClr>
              <a:buFont typeface="Wingdings" panose="05000000000000000000" pitchFamily="2" charset="2"/>
              <a:buChar char="§"/>
              <a:defRPr sz="2000" kern="1200">
                <a:solidFill>
                  <a:srgbClr val="6E5D58"/>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6E5D58"/>
              </a:buClr>
              <a:buFont typeface="Wingdings" panose="05000000000000000000" pitchFamily="2" charset="2"/>
              <a:buChar char="§"/>
              <a:defRPr sz="1800" kern="1200">
                <a:solidFill>
                  <a:srgbClr val="6E5D58"/>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6E5D58"/>
              </a:buClr>
              <a:buFont typeface="Wingdings" panose="05000000000000000000" pitchFamily="2" charset="2"/>
              <a:buChar char="§"/>
              <a:defRPr sz="1800" kern="1200">
                <a:solidFill>
                  <a:srgbClr val="6E5D58"/>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800" b="1" dirty="0"/>
              <a:t>M. le Bâtonnier T. TROIN,</a:t>
            </a:r>
          </a:p>
          <a:p>
            <a:pPr marL="0" indent="0" algn="ctr">
              <a:buNone/>
            </a:pPr>
            <a:r>
              <a:rPr lang="fr-FR" sz="1800" i="1" dirty="0"/>
              <a:t>Avocat au Barreau de Nice</a:t>
            </a:r>
            <a:endParaRPr lang="fr-FR" sz="1800" dirty="0"/>
          </a:p>
          <a:p>
            <a:pPr marL="0" indent="0" algn="ctr">
              <a:buNone/>
            </a:pPr>
            <a:r>
              <a:rPr lang="fr-FR" sz="1800" b="1" dirty="0"/>
              <a:t>Mme F. FRICERO,</a:t>
            </a:r>
          </a:p>
          <a:p>
            <a:pPr marL="0" indent="0" algn="ctr">
              <a:buNone/>
            </a:pPr>
            <a:r>
              <a:rPr lang="fr-FR" sz="1800" i="1" dirty="0"/>
              <a:t>Professeur à l'Université Côte d'Azur, Membre du Conseil supérieur de la magistrature</a:t>
            </a:r>
          </a:p>
        </p:txBody>
      </p:sp>
    </p:spTree>
    <p:extLst>
      <p:ext uri="{BB962C8B-B14F-4D97-AF65-F5344CB8AC3E}">
        <p14:creationId xmlns:p14="http://schemas.microsoft.com/office/powerpoint/2010/main" val="2151914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8B658AB-CFBD-CAC0-B711-0EE920BF5753}"/>
              </a:ext>
            </a:extLst>
          </p:cNvPr>
          <p:cNvSpPr>
            <a:spLocks noGrp="1"/>
          </p:cNvSpPr>
          <p:nvPr>
            <p:ph idx="1"/>
          </p:nvPr>
        </p:nvSpPr>
        <p:spPr>
          <a:xfrm>
            <a:off x="417249" y="987427"/>
            <a:ext cx="11398929" cy="5368925"/>
          </a:xfrm>
        </p:spPr>
        <p:txBody>
          <a:bodyPr>
            <a:normAutofit fontScale="92500" lnSpcReduction="20000"/>
          </a:bodyPr>
          <a:lstStyle/>
          <a:p>
            <a:pPr marL="0" indent="0" algn="ctr">
              <a:buNone/>
            </a:pPr>
            <a:r>
              <a:rPr lang="fr-FR" sz="1700" b="1" dirty="0">
                <a:effectLst/>
                <a:latin typeface="+mn-lt"/>
                <a:ea typeface="Calibri" panose="020F0502020204030204" pitchFamily="34" charset="0"/>
              </a:rPr>
              <a:t>     </a:t>
            </a:r>
            <a:r>
              <a:rPr lang="fr-FR" sz="1700" b="1" u="sng" dirty="0">
                <a:effectLst/>
                <a:latin typeface="+mn-lt"/>
                <a:ea typeface="Calibri" panose="020F0502020204030204" pitchFamily="34" charset="0"/>
              </a:rPr>
              <a:t>Les nouveaux schémas procéduraux applicables depuis le 1er janvier 2021 devant le tribunal judiciaire en procédure écrite avec avocat obligatoire </a:t>
            </a:r>
            <a:endParaRPr lang="fr-FR" sz="1700" dirty="0">
              <a:effectLst/>
              <a:latin typeface="+mn-lt"/>
              <a:ea typeface="Calibri" panose="020F0502020204030204" pitchFamily="34" charset="0"/>
            </a:endParaRPr>
          </a:p>
          <a:p>
            <a:pPr marL="0" indent="0" algn="ctr">
              <a:buNone/>
            </a:pPr>
            <a:r>
              <a:rPr lang="fr-FR" sz="1700" b="1" dirty="0">
                <a:effectLst/>
                <a:latin typeface="+mn-lt"/>
                <a:ea typeface="Calibri" panose="020F0502020204030204" pitchFamily="34" charset="0"/>
              </a:rPr>
              <a:t>     Les difficultés procédurales relatives à la saisine du juge (la communication par voie électronique, l’amiable préalable, le formalisme de la demande, la prise de date),</a:t>
            </a:r>
            <a:endParaRPr lang="fr-FR" sz="1700" dirty="0">
              <a:effectLst/>
              <a:latin typeface="+mn-lt"/>
              <a:ea typeface="Calibri" panose="020F0502020204030204" pitchFamily="34" charset="0"/>
            </a:endParaRPr>
          </a:p>
          <a:p>
            <a:pPr marL="0" indent="0">
              <a:buNone/>
            </a:pPr>
            <a:r>
              <a:rPr lang="fr-FR" sz="1700" b="1" dirty="0">
                <a:effectLst/>
                <a:latin typeface="+mn-lt"/>
                <a:ea typeface="Calibri" panose="020F0502020204030204" pitchFamily="34" charset="0"/>
              </a:rPr>
              <a:t> </a:t>
            </a:r>
            <a:endParaRPr lang="fr-FR" sz="1700" dirty="0">
              <a:effectLst/>
              <a:latin typeface="+mn-lt"/>
              <a:ea typeface="Calibri" panose="020F0502020204030204" pitchFamily="34" charset="0"/>
            </a:endParaRPr>
          </a:p>
          <a:p>
            <a:pPr marL="0" indent="0">
              <a:buNone/>
            </a:pPr>
            <a:r>
              <a:rPr lang="fr-FR" sz="1700" b="1" dirty="0">
                <a:effectLst/>
                <a:latin typeface="+mn-lt"/>
                <a:ea typeface="Calibri" panose="020F0502020204030204" pitchFamily="34" charset="0"/>
              </a:rPr>
              <a:t>   	  La prise de date (</a:t>
            </a:r>
            <a:r>
              <a:rPr lang="fr-FR" sz="1700" b="1" dirty="0" err="1">
                <a:effectLst/>
                <a:latin typeface="+mn-lt"/>
                <a:ea typeface="Calibri" panose="020F0502020204030204" pitchFamily="34" charset="0"/>
              </a:rPr>
              <a:t>cf</a:t>
            </a:r>
            <a:r>
              <a:rPr lang="fr-FR" sz="1700" b="1" dirty="0">
                <a:effectLst/>
                <a:latin typeface="+mn-lt"/>
                <a:ea typeface="Calibri" panose="020F0502020204030204" pitchFamily="34" charset="0"/>
              </a:rPr>
              <a:t> supra)</a:t>
            </a:r>
          </a:p>
          <a:p>
            <a:pPr marL="0" indent="0">
              <a:buNone/>
            </a:pPr>
            <a:endParaRPr lang="fr-FR" sz="1700" dirty="0">
              <a:effectLst/>
              <a:latin typeface="+mn-lt"/>
              <a:ea typeface="Calibri" panose="020F0502020204030204" pitchFamily="34" charset="0"/>
            </a:endParaRPr>
          </a:p>
          <a:p>
            <a:pPr marL="0" indent="0">
              <a:buNone/>
            </a:pPr>
            <a:r>
              <a:rPr lang="fr-FR" sz="1700" b="1" dirty="0">
                <a:effectLst/>
                <a:latin typeface="+mn-lt"/>
                <a:ea typeface="Calibri" panose="020F0502020204030204" pitchFamily="34" charset="0"/>
              </a:rPr>
              <a:t>   	  754 CPC modifié le 11 octobre 2021</a:t>
            </a:r>
            <a:endParaRPr lang="fr-FR" sz="1700" dirty="0">
              <a:effectLst/>
              <a:latin typeface="+mn-lt"/>
              <a:ea typeface="Calibri" panose="020F0502020204030204" pitchFamily="34" charset="0"/>
            </a:endParaRPr>
          </a:p>
          <a:p>
            <a:pPr marL="0" indent="0" algn="l">
              <a:lnSpc>
                <a:spcPts val="1440"/>
              </a:lnSpc>
              <a:spcAft>
                <a:spcPts val="1200"/>
              </a:spcAft>
              <a:buNone/>
            </a:pPr>
            <a:r>
              <a:rPr lang="fr-FR" sz="1700" i="1" dirty="0">
                <a:solidFill>
                  <a:srgbClr val="000000"/>
                </a:solidFill>
                <a:effectLst/>
                <a:latin typeface="+mn-lt"/>
                <a:ea typeface="Times New Roman" panose="02020603050405020304" pitchFamily="18" charset="0"/>
                <a:cs typeface="Times New Roman" panose="02020603050405020304" pitchFamily="18" charset="0"/>
              </a:rPr>
              <a:t>   	  « La juridiction est saisie, à la diligence de l'une ou l'autre partie, par la remise au greffe d'une copie de l'assignation.</a:t>
            </a:r>
            <a:br>
              <a:rPr lang="fr-FR" sz="1700" i="1" dirty="0">
                <a:solidFill>
                  <a:srgbClr val="000000"/>
                </a:solidFill>
                <a:effectLst/>
                <a:latin typeface="+mn-lt"/>
                <a:ea typeface="Times New Roman" panose="02020603050405020304" pitchFamily="18" charset="0"/>
                <a:cs typeface="Times New Roman" panose="02020603050405020304" pitchFamily="18" charset="0"/>
              </a:rPr>
            </a:br>
            <a:br>
              <a:rPr lang="fr-FR" sz="1700" i="1" dirty="0">
                <a:solidFill>
                  <a:srgbClr val="000000"/>
                </a:solidFill>
                <a:effectLst/>
                <a:latin typeface="+mn-lt"/>
                <a:ea typeface="Times New Roman" panose="02020603050405020304" pitchFamily="18" charset="0"/>
                <a:cs typeface="Times New Roman" panose="02020603050405020304" pitchFamily="18" charset="0"/>
              </a:rPr>
            </a:br>
            <a:r>
              <a:rPr lang="fr-FR" sz="1700" i="1" dirty="0">
                <a:solidFill>
                  <a:srgbClr val="000000"/>
                </a:solidFill>
                <a:effectLst/>
                <a:latin typeface="+mn-lt"/>
                <a:ea typeface="Times New Roman" panose="02020603050405020304" pitchFamily="18" charset="0"/>
                <a:cs typeface="Times New Roman" panose="02020603050405020304" pitchFamily="18" charset="0"/>
              </a:rPr>
              <a:t>    	 Sous réserve que la date de l'audience soit communiquée plus de quinze jours à l'avance, la remise doit être effectuée au 	moins quinz</a:t>
            </a:r>
            <a:r>
              <a:rPr lang="fr-FR" sz="1700" i="1" dirty="0">
                <a:solidFill>
                  <a:srgbClr val="000000"/>
                </a:solidFill>
                <a:latin typeface="+mn-lt"/>
                <a:ea typeface="Times New Roman" panose="02020603050405020304" pitchFamily="18" charset="0"/>
                <a:cs typeface="Times New Roman" panose="02020603050405020304" pitchFamily="18" charset="0"/>
              </a:rPr>
              <a:t>e jours avant cette date. »</a:t>
            </a:r>
            <a:r>
              <a:rPr lang="fr-FR" sz="1700" i="1" dirty="0">
                <a:solidFill>
                  <a:srgbClr val="000000"/>
                </a:solidFill>
                <a:effectLst/>
                <a:latin typeface="+mn-lt"/>
                <a:ea typeface="Times New Roman" panose="02020603050405020304" pitchFamily="18" charset="0"/>
                <a:cs typeface="Times New Roman" panose="02020603050405020304" pitchFamily="18" charset="0"/>
              </a:rPr>
              <a:t>      </a:t>
            </a:r>
            <a:br>
              <a:rPr lang="fr-FR" sz="1700" i="1" dirty="0">
                <a:solidFill>
                  <a:srgbClr val="000000"/>
                </a:solidFill>
                <a:effectLst/>
                <a:latin typeface="+mn-lt"/>
                <a:ea typeface="Times New Roman" panose="02020603050405020304" pitchFamily="18" charset="0"/>
                <a:cs typeface="Times New Roman" panose="02020603050405020304" pitchFamily="18" charset="0"/>
              </a:rPr>
            </a:br>
            <a:br>
              <a:rPr lang="fr-FR" sz="1700" i="1" dirty="0">
                <a:solidFill>
                  <a:srgbClr val="000000"/>
                </a:solidFill>
                <a:effectLst/>
                <a:latin typeface="+mn-lt"/>
                <a:ea typeface="Times New Roman" panose="02020603050405020304" pitchFamily="18" charset="0"/>
                <a:cs typeface="Times New Roman" panose="02020603050405020304" pitchFamily="18" charset="0"/>
              </a:rPr>
            </a:br>
            <a:r>
              <a:rPr lang="fr-FR" sz="1700" i="1" dirty="0">
                <a:solidFill>
                  <a:srgbClr val="000000"/>
                </a:solidFill>
                <a:effectLst/>
                <a:latin typeface="+mn-lt"/>
                <a:ea typeface="Times New Roman" panose="02020603050405020304" pitchFamily="18" charset="0"/>
                <a:cs typeface="Times New Roman" panose="02020603050405020304" pitchFamily="18" charset="0"/>
              </a:rPr>
              <a:t>	     La remise doit avoir lieu dans ce délai sous peine de caducité de l'assignation constatée d'office par ordonnance du juge, 	ou, à défaut, à la requête d'une partie. »</a:t>
            </a:r>
            <a:endParaRPr lang="fr-FR" sz="1700" dirty="0">
              <a:effectLst/>
              <a:latin typeface="+mn-lt"/>
              <a:ea typeface="Calibri" panose="020F0502020204030204" pitchFamily="34" charset="0"/>
              <a:cs typeface="Times New Roman" panose="02020603050405020304" pitchFamily="18" charset="0"/>
            </a:endParaRPr>
          </a:p>
          <a:p>
            <a:pPr marL="0" indent="0">
              <a:buNone/>
            </a:pPr>
            <a:r>
              <a:rPr lang="fr-FR" sz="1700" b="1" dirty="0">
                <a:effectLst/>
                <a:latin typeface="+mn-lt"/>
                <a:ea typeface="Calibri" panose="020F0502020204030204" pitchFamily="34" charset="0"/>
              </a:rPr>
              <a:t>   	  755 CPC</a:t>
            </a:r>
            <a:endParaRPr lang="fr-FR" sz="1700" dirty="0">
              <a:effectLst/>
              <a:latin typeface="+mn-lt"/>
              <a:ea typeface="Calibri" panose="020F0502020204030204" pitchFamily="34" charset="0"/>
            </a:endParaRPr>
          </a:p>
          <a:p>
            <a:pPr marL="0" indent="0">
              <a:buNone/>
            </a:pPr>
            <a:r>
              <a:rPr lang="fr-FR" sz="1700" i="1" dirty="0">
                <a:solidFill>
                  <a:srgbClr val="000000"/>
                </a:solidFill>
                <a:effectLst/>
                <a:latin typeface="+mn-lt"/>
                <a:ea typeface="Calibri" panose="020F0502020204030204" pitchFamily="34" charset="0"/>
              </a:rPr>
              <a:t>   	  « En cas d'urgence, les délais de comparution et de remise de l'assignation peuvent être réduits par autorisation du    </a:t>
            </a:r>
            <a:r>
              <a:rPr lang="fr-FR" sz="1700" i="1" dirty="0">
                <a:solidFill>
                  <a:srgbClr val="000000"/>
                </a:solidFill>
                <a:latin typeface="+mn-lt"/>
                <a:ea typeface="Calibri" panose="020F0502020204030204" pitchFamily="34" charset="0"/>
              </a:rPr>
              <a:t>     </a:t>
            </a:r>
            <a:br>
              <a:rPr lang="fr-FR" sz="1700" i="1" dirty="0">
                <a:solidFill>
                  <a:srgbClr val="000000"/>
                </a:solidFill>
                <a:effectLst/>
                <a:latin typeface="+mn-lt"/>
                <a:ea typeface="Calibri" panose="020F0502020204030204" pitchFamily="34" charset="0"/>
              </a:rPr>
            </a:br>
            <a:r>
              <a:rPr lang="fr-FR" sz="1700" i="1" dirty="0">
                <a:solidFill>
                  <a:srgbClr val="000000"/>
                </a:solidFill>
                <a:effectLst/>
                <a:latin typeface="+mn-lt"/>
                <a:ea typeface="Calibri" panose="020F0502020204030204" pitchFamily="34" charset="0"/>
              </a:rPr>
              <a:t>    	    juge.</a:t>
            </a:r>
          </a:p>
          <a:p>
            <a:pPr marL="0" indent="0">
              <a:buNone/>
            </a:pPr>
            <a:r>
              <a:rPr lang="fr-FR" sz="1700" i="1" dirty="0">
                <a:solidFill>
                  <a:srgbClr val="000000"/>
                </a:solidFill>
                <a:effectLst/>
                <a:latin typeface="+mn-lt"/>
                <a:ea typeface="Calibri" panose="020F0502020204030204" pitchFamily="34" charset="0"/>
              </a:rPr>
              <a:t>		</a:t>
            </a:r>
            <a:br>
              <a:rPr lang="fr-FR" sz="1700" i="1" dirty="0">
                <a:solidFill>
                  <a:srgbClr val="000000"/>
                </a:solidFill>
                <a:effectLst/>
                <a:latin typeface="+mn-lt"/>
                <a:ea typeface="Calibri" panose="020F0502020204030204" pitchFamily="34" charset="0"/>
              </a:rPr>
            </a:br>
            <a:r>
              <a:rPr lang="fr-FR" sz="1700" i="1" dirty="0">
                <a:solidFill>
                  <a:srgbClr val="000000"/>
                </a:solidFill>
                <a:latin typeface="+mn-lt"/>
                <a:ea typeface="Calibri" panose="020F0502020204030204" pitchFamily="34" charset="0"/>
              </a:rPr>
              <a:t>    	 </a:t>
            </a:r>
            <a:r>
              <a:rPr lang="fr-FR" sz="1700" i="1" dirty="0">
                <a:solidFill>
                  <a:srgbClr val="000000"/>
                </a:solidFill>
                <a:effectLst/>
                <a:latin typeface="+mn-lt"/>
                <a:ea typeface="Calibri" panose="020F0502020204030204" pitchFamily="34" charset="0"/>
              </a:rPr>
              <a:t>Ces délais peuvent également être réduits en application de la loi ou du règlement. »</a:t>
            </a:r>
            <a:endParaRPr lang="fr-FR" sz="1700" dirty="0">
              <a:effectLst/>
              <a:latin typeface="+mn-lt"/>
              <a:ea typeface="Calibri" panose="020F0502020204030204" pitchFamily="34" charset="0"/>
            </a:endParaRPr>
          </a:p>
          <a:p>
            <a:pPr marL="0" indent="0">
              <a:buNone/>
            </a:pPr>
            <a:r>
              <a:rPr lang="fr-FR" dirty="0"/>
              <a:t>	</a:t>
            </a:r>
          </a:p>
        </p:txBody>
      </p:sp>
      <p:sp>
        <p:nvSpPr>
          <p:cNvPr id="5" name="Espace réservé du pied de page 4">
            <a:extLst>
              <a:ext uri="{FF2B5EF4-FFF2-40B4-BE49-F238E27FC236}">
                <a16:creationId xmlns:a16="http://schemas.microsoft.com/office/drawing/2014/main" id="{A13236EC-F600-EEAE-AAE4-83650D10C9EB}"/>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36AC83BE-A5B0-C074-1BA7-1E83C1C00F2F}"/>
              </a:ext>
            </a:extLst>
          </p:cNvPr>
          <p:cNvSpPr>
            <a:spLocks noGrp="1"/>
          </p:cNvSpPr>
          <p:nvPr>
            <p:ph type="sldNum" sz="quarter" idx="12"/>
          </p:nvPr>
        </p:nvSpPr>
        <p:spPr/>
        <p:txBody>
          <a:bodyPr/>
          <a:lstStyle/>
          <a:p>
            <a:fld id="{38A3D1BC-4328-45BB-A374-B8780A0FC512}" type="slidenum">
              <a:rPr lang="fr-FR" smtClean="0"/>
              <a:pPr/>
              <a:t>30</a:t>
            </a:fld>
            <a:endParaRPr lang="fr-FR"/>
          </a:p>
        </p:txBody>
      </p:sp>
    </p:spTree>
    <p:extLst>
      <p:ext uri="{BB962C8B-B14F-4D97-AF65-F5344CB8AC3E}">
        <p14:creationId xmlns:p14="http://schemas.microsoft.com/office/powerpoint/2010/main" val="213890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46E3126-165B-C49B-2ED8-02AAE67550C6}"/>
              </a:ext>
            </a:extLst>
          </p:cNvPr>
          <p:cNvSpPr>
            <a:spLocks noGrp="1"/>
          </p:cNvSpPr>
          <p:nvPr>
            <p:ph idx="1"/>
          </p:nvPr>
        </p:nvSpPr>
        <p:spPr>
          <a:xfrm>
            <a:off x="417250" y="861134"/>
            <a:ext cx="10938138" cy="5495217"/>
          </a:xfrm>
        </p:spPr>
        <p:txBody>
          <a:bodyPr>
            <a:normAutofit fontScale="77500" lnSpcReduction="20000"/>
          </a:bodyPr>
          <a:lstStyle/>
          <a:p>
            <a:pPr marL="0" indent="0" algn="ctr">
              <a:buNone/>
            </a:pPr>
            <a:endParaRPr lang="fr-FR" sz="1700" b="1" dirty="0">
              <a:effectLst/>
              <a:latin typeface="+mn-lt"/>
              <a:ea typeface="Calibri" panose="020F0502020204030204" pitchFamily="34" charset="0"/>
            </a:endParaRPr>
          </a:p>
          <a:p>
            <a:pPr marL="0" indent="0" algn="ctr">
              <a:buNone/>
            </a:pPr>
            <a:r>
              <a:rPr lang="fr-FR" sz="1900" b="1" dirty="0">
                <a:effectLst/>
                <a:latin typeface="+mn-lt"/>
                <a:ea typeface="Calibri" panose="020F0502020204030204" pitchFamily="34" charset="0"/>
              </a:rPr>
              <a:t> </a:t>
            </a:r>
            <a:r>
              <a:rPr lang="fr-FR" sz="2100" b="1" dirty="0">
                <a:latin typeface="+mn-lt"/>
                <a:ea typeface="Calibri" panose="020F0502020204030204" pitchFamily="34" charset="0"/>
              </a:rPr>
              <a:t>A</a:t>
            </a:r>
            <a:r>
              <a:rPr lang="fr-FR" sz="2100" b="1" dirty="0">
                <a:effectLst/>
                <a:latin typeface="+mn-lt"/>
                <a:ea typeface="Calibri" panose="020F0502020204030204" pitchFamily="34" charset="0"/>
              </a:rPr>
              <a:t> la mise en état (les incitations à la mise en état participative, les nouveaux pouvoirs du juge de la mise en é</a:t>
            </a:r>
            <a:r>
              <a:rPr lang="fr-FR" sz="1900" b="1" dirty="0">
                <a:effectLst/>
                <a:latin typeface="+mn-lt"/>
                <a:ea typeface="Calibri" panose="020F0502020204030204" pitchFamily="34" charset="0"/>
              </a:rPr>
              <a:t>tat),</a:t>
            </a:r>
            <a:endParaRPr lang="fr-FR" sz="1900" dirty="0">
              <a:effectLst/>
              <a:latin typeface="+mn-lt"/>
              <a:ea typeface="Calibri" panose="020F0502020204030204" pitchFamily="34" charset="0"/>
            </a:endParaRPr>
          </a:p>
          <a:p>
            <a:pPr marL="0" indent="0">
              <a:buNone/>
            </a:pPr>
            <a:r>
              <a:rPr lang="fr-FR" sz="1900" b="1" dirty="0">
                <a:solidFill>
                  <a:srgbClr val="000000"/>
                </a:solidFill>
                <a:effectLst/>
                <a:latin typeface="+mn-lt"/>
                <a:ea typeface="Arial" panose="020B0604020202020204" pitchFamily="34" charset="0"/>
              </a:rPr>
              <a:t> </a:t>
            </a:r>
            <a:endParaRPr lang="fr-FR" sz="1900" dirty="0">
              <a:effectLst/>
              <a:latin typeface="+mn-lt"/>
              <a:ea typeface="Calibri" panose="020F0502020204030204" pitchFamily="34" charset="0"/>
            </a:endParaRPr>
          </a:p>
          <a:p>
            <a:pPr marL="0" indent="0">
              <a:buNone/>
            </a:pPr>
            <a:r>
              <a:rPr lang="fr-FR" sz="1900" b="1" dirty="0">
                <a:solidFill>
                  <a:srgbClr val="000000"/>
                </a:solidFill>
                <a:effectLst/>
                <a:latin typeface="+mn-lt"/>
                <a:ea typeface="Arial" panose="020B0604020202020204" pitchFamily="34" charset="0"/>
              </a:rPr>
              <a:t>     Articles 12 et 13 du décret n° 2019-1333 du 11 décembre 2019 et 4-1 du décret 2021-1322 du 11 octobre 2021</a:t>
            </a:r>
            <a:endParaRPr lang="fr-FR" sz="1900" dirty="0">
              <a:effectLst/>
              <a:latin typeface="+mn-lt"/>
              <a:ea typeface="Calibri" panose="020F0502020204030204" pitchFamily="34" charset="0"/>
            </a:endParaRPr>
          </a:p>
          <a:p>
            <a:pPr marL="0" indent="0" algn="l">
              <a:spcAft>
                <a:spcPts val="1200"/>
              </a:spcAft>
              <a:buNone/>
            </a:pPr>
            <a:r>
              <a:rPr lang="fr-FR" sz="1900" b="1" dirty="0">
                <a:solidFill>
                  <a:srgbClr val="000000"/>
                </a:solidFill>
                <a:effectLst/>
                <a:latin typeface="+mn-lt"/>
                <a:ea typeface="Times New Roman" panose="02020603050405020304" pitchFamily="18" charset="0"/>
                <a:cs typeface="Times New Roman" panose="02020603050405020304" pitchFamily="18" charset="0"/>
              </a:rPr>
              <a:t>     369 CPC</a:t>
            </a:r>
            <a:endParaRPr lang="fr-FR" sz="1900" dirty="0">
              <a:effectLst/>
              <a:latin typeface="+mn-lt"/>
              <a:ea typeface="Calibri" panose="020F0502020204030204" pitchFamily="34" charset="0"/>
              <a:cs typeface="Times New Roman" panose="02020603050405020304" pitchFamily="18" charset="0"/>
            </a:endParaRPr>
          </a:p>
          <a:p>
            <a:pPr marL="0" indent="0" algn="l">
              <a:spcAft>
                <a:spcPts val="1200"/>
              </a:spcAft>
              <a:buNone/>
            </a:pPr>
            <a:r>
              <a:rPr lang="fr-FR" sz="1900" i="1" dirty="0">
                <a:solidFill>
                  <a:srgbClr val="000000"/>
                </a:solidFill>
                <a:effectLst/>
                <a:latin typeface="+mn-lt"/>
                <a:ea typeface="Times New Roman" panose="02020603050405020304" pitchFamily="18" charset="0"/>
                <a:cs typeface="Times New Roman" panose="02020603050405020304" pitchFamily="18" charset="0"/>
              </a:rPr>
              <a:t>     « L'instance est interrompue par ….</a:t>
            </a:r>
            <a:endParaRPr lang="fr-FR" sz="1900" dirty="0">
              <a:effectLst/>
              <a:latin typeface="+mn-lt"/>
              <a:ea typeface="Calibri" panose="020F0502020204030204" pitchFamily="34" charset="0"/>
              <a:cs typeface="Times New Roman" panose="02020603050405020304" pitchFamily="18" charset="0"/>
            </a:endParaRPr>
          </a:p>
          <a:p>
            <a:pPr marL="0" indent="0" algn="l">
              <a:spcAft>
                <a:spcPts val="1200"/>
              </a:spcAft>
              <a:buNone/>
            </a:pPr>
            <a:r>
              <a:rPr lang="fr-FR" sz="1900" i="1" dirty="0">
                <a:solidFill>
                  <a:srgbClr val="000000"/>
                </a:solidFill>
                <a:effectLst/>
                <a:latin typeface="+mn-lt"/>
                <a:ea typeface="Times New Roman" panose="02020603050405020304" pitchFamily="18" charset="0"/>
                <a:cs typeface="Times New Roman" panose="02020603050405020304" pitchFamily="18" charset="0"/>
              </a:rPr>
              <a:t>     - la conclusion d'une convention de procédure participative aux fins de mise en état y compris en cas de retrait du rôle »</a:t>
            </a:r>
            <a:endParaRPr lang="fr-FR" sz="1900" dirty="0">
              <a:effectLst/>
              <a:latin typeface="+mn-lt"/>
              <a:ea typeface="Calibri" panose="020F0502020204030204" pitchFamily="34" charset="0"/>
              <a:cs typeface="Times New Roman" panose="02020603050405020304" pitchFamily="18" charset="0"/>
            </a:endParaRPr>
          </a:p>
          <a:p>
            <a:pPr marL="0" indent="0" algn="l">
              <a:spcAft>
                <a:spcPts val="1200"/>
              </a:spcAft>
              <a:buNone/>
            </a:pPr>
            <a:r>
              <a:rPr lang="fr-FR" sz="1900" b="1" dirty="0">
                <a:solidFill>
                  <a:srgbClr val="000000"/>
                </a:solidFill>
                <a:effectLst/>
                <a:latin typeface="+mn-lt"/>
                <a:ea typeface="Times New Roman" panose="02020603050405020304" pitchFamily="18" charset="0"/>
                <a:cs typeface="Times New Roman" panose="02020603050405020304" pitchFamily="18" charset="0"/>
              </a:rPr>
              <a:t>     1546-1 CPC</a:t>
            </a:r>
            <a:endParaRPr lang="fr-FR" sz="1900" dirty="0">
              <a:effectLst/>
              <a:latin typeface="+mn-lt"/>
              <a:ea typeface="Calibri" panose="020F0502020204030204" pitchFamily="34" charset="0"/>
              <a:cs typeface="Times New Roman" panose="02020603050405020304" pitchFamily="18" charset="0"/>
            </a:endParaRPr>
          </a:p>
          <a:p>
            <a:pPr marL="0" indent="0" algn="l">
              <a:spcAft>
                <a:spcPts val="1200"/>
              </a:spcAft>
              <a:buNone/>
            </a:pPr>
            <a:r>
              <a:rPr lang="fr-FR" sz="1900" dirty="0">
                <a:solidFill>
                  <a:srgbClr val="000000"/>
                </a:solidFill>
                <a:effectLst/>
                <a:latin typeface="+mn-lt"/>
                <a:ea typeface="Times New Roman" panose="02020603050405020304" pitchFamily="18" charset="0"/>
                <a:cs typeface="Times New Roman" panose="02020603050405020304" pitchFamily="18" charset="0"/>
              </a:rPr>
              <a:t>     « </a:t>
            </a:r>
            <a:r>
              <a:rPr lang="fr-FR" sz="1900" i="1" dirty="0">
                <a:solidFill>
                  <a:srgbClr val="000000"/>
                </a:solidFill>
                <a:effectLst/>
                <a:latin typeface="+mn-lt"/>
                <a:ea typeface="Times New Roman" panose="02020603050405020304" pitchFamily="18" charset="0"/>
                <a:cs typeface="Times New Roman" panose="02020603050405020304" pitchFamily="18" charset="0"/>
              </a:rPr>
              <a:t>Les parties peuvent conclure une convention de procédure participative aux fins de mise en état à tout moment de l'instance.</a:t>
            </a:r>
            <a:endParaRPr lang="fr-FR" sz="1900" dirty="0">
              <a:effectLst/>
              <a:latin typeface="+mn-lt"/>
              <a:ea typeface="Calibri" panose="020F0502020204030204" pitchFamily="34" charset="0"/>
              <a:cs typeface="Times New Roman" panose="02020603050405020304" pitchFamily="18" charset="0"/>
            </a:endParaRPr>
          </a:p>
          <a:p>
            <a:pPr marL="0" indent="0" algn="l">
              <a:spcAft>
                <a:spcPts val="1200"/>
              </a:spcAft>
              <a:buNone/>
            </a:pPr>
            <a:r>
              <a:rPr lang="fr-FR" sz="1900" i="1" dirty="0">
                <a:solidFill>
                  <a:srgbClr val="000000"/>
                </a:solidFill>
                <a:effectLst/>
                <a:latin typeface="+mn-lt"/>
                <a:ea typeface="Times New Roman" panose="02020603050405020304" pitchFamily="18" charset="0"/>
                <a:cs typeface="Times New Roman" panose="02020603050405020304" pitchFamily="18" charset="0"/>
              </a:rPr>
              <a:t> Les parties ont, à tout moment, </a:t>
            </a:r>
            <a:r>
              <a:rPr lang="fr-FR" sz="1900" b="1" i="1" dirty="0">
                <a:solidFill>
                  <a:srgbClr val="000000"/>
                </a:solidFill>
                <a:effectLst/>
                <a:latin typeface="+mn-lt"/>
                <a:ea typeface="Times New Roman" panose="02020603050405020304" pitchFamily="18" charset="0"/>
                <a:cs typeface="Times New Roman" panose="02020603050405020304" pitchFamily="18" charset="0"/>
              </a:rPr>
              <a:t>la possibilité de renoncer expressément à se prévaloir de toute fin de non-recevoir, de toute exception de  procédure et des dispositions de l'article 47,</a:t>
            </a:r>
            <a:r>
              <a:rPr lang="fr-FR" sz="1900" i="1" dirty="0">
                <a:solidFill>
                  <a:srgbClr val="000000"/>
                </a:solidFill>
                <a:effectLst/>
                <a:latin typeface="+mn-lt"/>
                <a:ea typeface="Times New Roman" panose="02020603050405020304" pitchFamily="18" charset="0"/>
                <a:cs typeface="Times New Roman" panose="02020603050405020304" pitchFamily="18" charset="0"/>
              </a:rPr>
              <a:t> à l'exception de celles qui surviennent ou sont révélées postérieurement à la signature de la convention de procédure participative.</a:t>
            </a:r>
            <a:endParaRPr lang="fr-FR" sz="1900" dirty="0">
              <a:effectLst/>
              <a:latin typeface="+mn-lt"/>
              <a:ea typeface="Calibri" panose="020F0502020204030204" pitchFamily="34" charset="0"/>
              <a:cs typeface="Times New Roman" panose="02020603050405020304" pitchFamily="18" charset="0"/>
            </a:endParaRPr>
          </a:p>
          <a:p>
            <a:pPr marL="0" indent="0" algn="l">
              <a:spcAft>
                <a:spcPts val="1200"/>
              </a:spcAft>
              <a:buNone/>
            </a:pPr>
            <a:r>
              <a:rPr lang="fr-FR" sz="1900" i="1" dirty="0">
                <a:solidFill>
                  <a:srgbClr val="000000"/>
                </a:solidFill>
                <a:effectLst/>
                <a:latin typeface="+mn-lt"/>
                <a:ea typeface="Times New Roman" panose="02020603050405020304" pitchFamily="18" charset="0"/>
                <a:cs typeface="Times New Roman" panose="02020603050405020304" pitchFamily="18" charset="0"/>
              </a:rPr>
              <a:t>Lorsque les parties et leurs avocats justifient avoir conclu une convention de procédure participative aux fins de mise en état, le juge peut, à leur demande, fixer la date de l'audience de clôture de l'instruction et la date de l'audience de plaidoiries. Il renvoie l'examen de l'affaire à la première audience précitée. A défaut de demande en ce sens, le juge ordonne le retrait du rôle</a:t>
            </a:r>
            <a:r>
              <a:rPr lang="fr-FR" sz="1900" dirty="0">
                <a:solidFill>
                  <a:srgbClr val="000000"/>
                </a:solidFill>
                <a:effectLst/>
                <a:latin typeface="+mn-lt"/>
                <a:ea typeface="Times New Roman" panose="02020603050405020304" pitchFamily="18" charset="0"/>
                <a:cs typeface="Times New Roman" panose="02020603050405020304" pitchFamily="18" charset="0"/>
              </a:rPr>
              <a:t> »</a:t>
            </a:r>
            <a:endParaRPr lang="fr-FR" sz="1900" dirty="0">
              <a:effectLst/>
              <a:latin typeface="+mn-lt"/>
              <a:ea typeface="Calibri" panose="020F0502020204030204" pitchFamily="34" charset="0"/>
              <a:cs typeface="Times New Roman" panose="02020603050405020304" pitchFamily="18" charset="0"/>
            </a:endParaRPr>
          </a:p>
          <a:p>
            <a:pPr marL="0" indent="0" algn="just">
              <a:lnSpc>
                <a:spcPts val="1300"/>
              </a:lnSpc>
              <a:spcBef>
                <a:spcPts val="1000"/>
              </a:spcBef>
              <a:buNone/>
            </a:pPr>
            <a:r>
              <a:rPr lang="fr-FR" sz="1900" b="1" dirty="0">
                <a:solidFill>
                  <a:srgbClr val="000000"/>
                </a:solidFill>
                <a:effectLst/>
                <a:latin typeface="+mn-lt"/>
                <a:ea typeface="Arial" panose="020B0604020202020204" pitchFamily="34" charset="0"/>
                <a:cs typeface="Times New Roman" panose="02020603050405020304" pitchFamily="18" charset="0"/>
              </a:rPr>
              <a:t> </a:t>
            </a:r>
            <a:endParaRPr lang="fr-FR" sz="1900" dirty="0">
              <a:effectLst/>
              <a:latin typeface="+mn-lt"/>
              <a:ea typeface="Calibri" panose="020F0502020204030204" pitchFamily="34" charset="0"/>
              <a:cs typeface="Times New Roman" panose="02020603050405020304" pitchFamily="18" charset="0"/>
            </a:endParaRPr>
          </a:p>
          <a:p>
            <a:pPr marL="0" indent="0" algn="just">
              <a:lnSpc>
                <a:spcPts val="1300"/>
              </a:lnSpc>
              <a:spcBef>
                <a:spcPts val="1000"/>
              </a:spcBef>
              <a:buNone/>
            </a:pPr>
            <a:r>
              <a:rPr lang="fr-FR" sz="1900" b="1" dirty="0">
                <a:solidFill>
                  <a:srgbClr val="000000"/>
                </a:solidFill>
                <a:effectLst/>
                <a:latin typeface="+mn-lt"/>
                <a:ea typeface="Arial" panose="020B0604020202020204" pitchFamily="34" charset="0"/>
                <a:cs typeface="Times New Roman" panose="02020603050405020304" pitchFamily="18" charset="0"/>
              </a:rPr>
              <a:t> </a:t>
            </a:r>
            <a:endParaRPr lang="fr-FR" sz="1900" dirty="0">
              <a:effectLst/>
              <a:latin typeface="+mn-lt"/>
              <a:ea typeface="Calibri" panose="020F0502020204030204" pitchFamily="34" charset="0"/>
              <a:cs typeface="Times New Roman" panose="02020603050405020304" pitchFamily="18" charset="0"/>
            </a:endParaRPr>
          </a:p>
          <a:p>
            <a:pPr marL="0" indent="0">
              <a:buNone/>
            </a:pPr>
            <a:endParaRPr lang="fr-FR" dirty="0"/>
          </a:p>
        </p:txBody>
      </p:sp>
      <p:sp>
        <p:nvSpPr>
          <p:cNvPr id="5" name="Espace réservé du pied de page 4">
            <a:extLst>
              <a:ext uri="{FF2B5EF4-FFF2-40B4-BE49-F238E27FC236}">
                <a16:creationId xmlns:a16="http://schemas.microsoft.com/office/drawing/2014/main" id="{AD80E10E-C860-B94F-7271-14440776FA97}"/>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F929F54D-0BB4-E04E-9856-279E81B96CDA}"/>
              </a:ext>
            </a:extLst>
          </p:cNvPr>
          <p:cNvSpPr>
            <a:spLocks noGrp="1"/>
          </p:cNvSpPr>
          <p:nvPr>
            <p:ph type="sldNum" sz="quarter" idx="12"/>
          </p:nvPr>
        </p:nvSpPr>
        <p:spPr/>
        <p:txBody>
          <a:bodyPr/>
          <a:lstStyle/>
          <a:p>
            <a:fld id="{38A3D1BC-4328-45BB-A374-B8780A0FC512}" type="slidenum">
              <a:rPr lang="fr-FR" smtClean="0"/>
              <a:pPr/>
              <a:t>31</a:t>
            </a:fld>
            <a:endParaRPr lang="fr-FR"/>
          </a:p>
        </p:txBody>
      </p:sp>
    </p:spTree>
    <p:extLst>
      <p:ext uri="{BB962C8B-B14F-4D97-AF65-F5344CB8AC3E}">
        <p14:creationId xmlns:p14="http://schemas.microsoft.com/office/powerpoint/2010/main" val="2625953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35C8F76A-8FDF-5344-836D-9EE0F04CC49D}"/>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307B6C06-7D5B-8AD7-745F-FD457C2A0DC3}"/>
              </a:ext>
            </a:extLst>
          </p:cNvPr>
          <p:cNvSpPr>
            <a:spLocks noGrp="1"/>
          </p:cNvSpPr>
          <p:nvPr>
            <p:ph type="sldNum" sz="quarter" idx="12"/>
          </p:nvPr>
        </p:nvSpPr>
        <p:spPr/>
        <p:txBody>
          <a:bodyPr/>
          <a:lstStyle/>
          <a:p>
            <a:fld id="{38A3D1BC-4328-45BB-A374-B8780A0FC512}" type="slidenum">
              <a:rPr lang="fr-FR" smtClean="0"/>
              <a:pPr/>
              <a:t>32</a:t>
            </a:fld>
            <a:endParaRPr lang="fr-FR"/>
          </a:p>
        </p:txBody>
      </p:sp>
      <p:sp>
        <p:nvSpPr>
          <p:cNvPr id="7" name="Espace réservé du texte 3">
            <a:extLst>
              <a:ext uri="{FF2B5EF4-FFF2-40B4-BE49-F238E27FC236}">
                <a16:creationId xmlns:a16="http://schemas.microsoft.com/office/drawing/2014/main" id="{900F3A91-3AF4-FBDF-2012-8E3BBE706C3D}"/>
              </a:ext>
            </a:extLst>
          </p:cNvPr>
          <p:cNvSpPr>
            <a:spLocks noGrp="1"/>
          </p:cNvSpPr>
          <p:nvPr>
            <p:ph idx="1"/>
          </p:nvPr>
        </p:nvSpPr>
        <p:spPr>
          <a:xfrm>
            <a:off x="400050" y="987425"/>
            <a:ext cx="11514138" cy="5368925"/>
          </a:xfrm>
        </p:spPr>
        <p:txBody>
          <a:bodyPr>
            <a:normAutofit fontScale="85000" lnSpcReduction="10000"/>
          </a:bodyPr>
          <a:lstStyle/>
          <a:p>
            <a:pPr marL="0" indent="0">
              <a:buNone/>
            </a:pPr>
            <a:r>
              <a:rPr lang="fr-FR" sz="1700" b="1" dirty="0">
                <a:effectLst/>
                <a:latin typeface="+mn-lt"/>
                <a:ea typeface="Calibri" panose="020F0502020204030204" pitchFamily="34" charset="0"/>
              </a:rPr>
              <a:t>     </a:t>
            </a:r>
          </a:p>
          <a:p>
            <a:pPr marL="0" indent="0">
              <a:buNone/>
            </a:pPr>
            <a:r>
              <a:rPr lang="fr-FR" sz="1700" b="1" dirty="0">
                <a:effectLst/>
                <a:latin typeface="+mn-lt"/>
                <a:ea typeface="Calibri" panose="020F0502020204030204" pitchFamily="34" charset="0"/>
              </a:rPr>
              <a:t>1546-3 CPC</a:t>
            </a:r>
          </a:p>
          <a:p>
            <a:pPr marL="0" indent="0">
              <a:buNone/>
            </a:pPr>
            <a:endParaRPr lang="fr-FR" sz="1700" dirty="0">
              <a:effectLst/>
              <a:latin typeface="+mn-lt"/>
              <a:ea typeface="Calibri" panose="020F0502020204030204" pitchFamily="34" charset="0"/>
            </a:endParaRPr>
          </a:p>
          <a:p>
            <a:pPr marL="0" indent="0">
              <a:buNone/>
            </a:pPr>
            <a:r>
              <a:rPr lang="fr-FR" sz="1700" i="1" dirty="0">
                <a:solidFill>
                  <a:srgbClr val="000000"/>
                </a:solidFill>
                <a:effectLst/>
                <a:latin typeface="+mn-lt"/>
                <a:ea typeface="Calibri" panose="020F0502020204030204" pitchFamily="34" charset="0"/>
              </a:rPr>
              <a:t>« </a:t>
            </a:r>
            <a:r>
              <a:rPr lang="fr-FR" sz="1700" b="1" i="1" dirty="0">
                <a:solidFill>
                  <a:srgbClr val="000000"/>
                </a:solidFill>
                <a:effectLst/>
                <a:latin typeface="+mn-lt"/>
                <a:ea typeface="Calibri" panose="020F0502020204030204" pitchFamily="34" charset="0"/>
              </a:rPr>
              <a:t>L'acte de procédure contresigné par avocat</a:t>
            </a:r>
            <a:r>
              <a:rPr lang="fr-FR" sz="1700" i="1" dirty="0">
                <a:solidFill>
                  <a:srgbClr val="000000"/>
                </a:solidFill>
                <a:effectLst/>
                <a:latin typeface="+mn-lt"/>
                <a:ea typeface="Calibri" panose="020F0502020204030204" pitchFamily="34" charset="0"/>
              </a:rPr>
              <a:t> est établi conjointement par les avocats des parties à un litige ayant ou non donné lieu à la saisine d'une juridiction, </a:t>
            </a:r>
            <a:r>
              <a:rPr lang="fr-FR" sz="1700" b="1" i="1" dirty="0">
                <a:solidFill>
                  <a:srgbClr val="000000"/>
                </a:solidFill>
                <a:effectLst/>
                <a:latin typeface="+mn-lt"/>
                <a:ea typeface="Calibri" panose="020F0502020204030204" pitchFamily="34" charset="0"/>
              </a:rPr>
              <a:t>en dehors ou dans le cadre d'une procédure participative.</a:t>
            </a:r>
            <a:br>
              <a:rPr lang="fr-FR" sz="1700" b="1" i="1" dirty="0">
                <a:solidFill>
                  <a:srgbClr val="000000"/>
                </a:solidFill>
                <a:effectLst/>
                <a:latin typeface="+mn-lt"/>
                <a:ea typeface="Calibri" panose="020F0502020204030204" pitchFamily="34" charset="0"/>
              </a:rPr>
            </a:br>
            <a:br>
              <a:rPr lang="fr-FR" sz="1700" i="1" dirty="0">
                <a:solidFill>
                  <a:srgbClr val="000000"/>
                </a:solidFill>
                <a:effectLst/>
                <a:latin typeface="+mn-lt"/>
                <a:ea typeface="Calibri" panose="020F0502020204030204" pitchFamily="34" charset="0"/>
              </a:rPr>
            </a:br>
            <a:r>
              <a:rPr lang="fr-FR" sz="1700" i="1" dirty="0">
                <a:solidFill>
                  <a:srgbClr val="000000"/>
                </a:solidFill>
                <a:effectLst/>
                <a:latin typeface="+mn-lt"/>
                <a:ea typeface="Calibri" panose="020F0502020204030204" pitchFamily="34" charset="0"/>
              </a:rPr>
              <a:t>Par actes contresignés par avocats précisés dans la convention de procédure participative, les parties peuvent notamment :</a:t>
            </a:r>
            <a:br>
              <a:rPr lang="fr-FR" sz="1700" i="1" dirty="0">
                <a:solidFill>
                  <a:srgbClr val="000000"/>
                </a:solidFill>
                <a:effectLst/>
                <a:latin typeface="+mn-lt"/>
                <a:ea typeface="Calibri" panose="020F0502020204030204" pitchFamily="34" charset="0"/>
              </a:rPr>
            </a:br>
            <a:br>
              <a:rPr lang="fr-FR" sz="1700" i="1" dirty="0">
                <a:solidFill>
                  <a:srgbClr val="000000"/>
                </a:solidFill>
                <a:effectLst/>
                <a:latin typeface="+mn-lt"/>
                <a:ea typeface="Calibri" panose="020F0502020204030204" pitchFamily="34" charset="0"/>
              </a:rPr>
            </a:br>
            <a:r>
              <a:rPr lang="fr-FR" sz="1700" i="1" dirty="0">
                <a:solidFill>
                  <a:srgbClr val="000000"/>
                </a:solidFill>
                <a:effectLst/>
                <a:latin typeface="+mn-lt"/>
                <a:ea typeface="Calibri" panose="020F0502020204030204" pitchFamily="34" charset="0"/>
              </a:rPr>
              <a:t>1° Enumérer les faits ou les pièces qui ne l'auraient pas été dans la convention, sur l'existence, le contenu ou l'interprétation desquels les parties s'accordent ;</a:t>
            </a:r>
            <a:br>
              <a:rPr lang="fr-FR" sz="1700" i="1" dirty="0">
                <a:solidFill>
                  <a:srgbClr val="000000"/>
                </a:solidFill>
                <a:effectLst/>
                <a:latin typeface="+mn-lt"/>
                <a:ea typeface="Calibri" panose="020F0502020204030204" pitchFamily="34" charset="0"/>
              </a:rPr>
            </a:br>
            <a:br>
              <a:rPr lang="fr-FR" sz="1700" i="1" dirty="0">
                <a:solidFill>
                  <a:srgbClr val="000000"/>
                </a:solidFill>
                <a:effectLst/>
                <a:latin typeface="+mn-lt"/>
                <a:ea typeface="Calibri" panose="020F0502020204030204" pitchFamily="34" charset="0"/>
              </a:rPr>
            </a:br>
            <a:r>
              <a:rPr lang="fr-FR" sz="1700" i="1" dirty="0">
                <a:solidFill>
                  <a:srgbClr val="000000"/>
                </a:solidFill>
                <a:effectLst/>
                <a:latin typeface="+mn-lt"/>
                <a:ea typeface="Calibri" panose="020F0502020204030204" pitchFamily="34" charset="0"/>
              </a:rPr>
              <a:t>2° Déterminer les points de droit auxquels elles entendent limiter le débat, dès lors qu'ils portent sur des droits dont elles ont la libre disposition ;</a:t>
            </a:r>
            <a:br>
              <a:rPr lang="fr-FR" sz="1700" i="1" dirty="0">
                <a:solidFill>
                  <a:srgbClr val="000000"/>
                </a:solidFill>
                <a:effectLst/>
                <a:latin typeface="+mn-lt"/>
                <a:ea typeface="Calibri" panose="020F0502020204030204" pitchFamily="34" charset="0"/>
              </a:rPr>
            </a:br>
            <a:br>
              <a:rPr lang="fr-FR" sz="1700" i="1" dirty="0">
                <a:solidFill>
                  <a:srgbClr val="000000"/>
                </a:solidFill>
                <a:effectLst/>
                <a:latin typeface="+mn-lt"/>
                <a:ea typeface="Calibri" panose="020F0502020204030204" pitchFamily="34" charset="0"/>
              </a:rPr>
            </a:br>
            <a:r>
              <a:rPr lang="fr-FR" sz="1700" i="1" dirty="0">
                <a:solidFill>
                  <a:srgbClr val="000000"/>
                </a:solidFill>
                <a:effectLst/>
                <a:latin typeface="+mn-lt"/>
                <a:ea typeface="Calibri" panose="020F0502020204030204" pitchFamily="34" charset="0"/>
              </a:rPr>
              <a:t>3° Convenir des modalités de communication de leurs écritures ;</a:t>
            </a:r>
            <a:br>
              <a:rPr lang="fr-FR" sz="1700" i="1" dirty="0">
                <a:solidFill>
                  <a:srgbClr val="000000"/>
                </a:solidFill>
                <a:effectLst/>
                <a:latin typeface="+mn-lt"/>
                <a:ea typeface="Calibri" panose="020F0502020204030204" pitchFamily="34" charset="0"/>
              </a:rPr>
            </a:br>
            <a:br>
              <a:rPr lang="fr-FR" sz="1700" i="1" dirty="0">
                <a:solidFill>
                  <a:srgbClr val="000000"/>
                </a:solidFill>
                <a:effectLst/>
                <a:latin typeface="+mn-lt"/>
                <a:ea typeface="Calibri" panose="020F0502020204030204" pitchFamily="34" charset="0"/>
              </a:rPr>
            </a:br>
            <a:r>
              <a:rPr lang="fr-FR" sz="1700" i="1" dirty="0">
                <a:solidFill>
                  <a:srgbClr val="000000"/>
                </a:solidFill>
                <a:effectLst/>
                <a:latin typeface="+mn-lt"/>
                <a:ea typeface="Calibri" panose="020F0502020204030204" pitchFamily="34" charset="0"/>
              </a:rPr>
              <a:t>4° Recourir à un technicien selon les modalités des articles </a:t>
            </a:r>
            <a:r>
              <a:rPr lang="fr-FR" sz="1700" i="1" u="sng" dirty="0">
                <a:solidFill>
                  <a:srgbClr val="4A5E81"/>
                </a:solidFill>
                <a:effectLst/>
                <a:latin typeface="+mn-lt"/>
                <a:ea typeface="Calibri" panose="020F0502020204030204" pitchFamily="34" charset="0"/>
                <a:hlinkClick r:id="rId2" tooltip="Code de procédure civile - art. 1547 (V)"/>
              </a:rPr>
              <a:t>1547 </a:t>
            </a:r>
            <a:r>
              <a:rPr lang="fr-FR" sz="1700" i="1" dirty="0">
                <a:solidFill>
                  <a:srgbClr val="000000"/>
                </a:solidFill>
                <a:effectLst/>
                <a:latin typeface="+mn-lt"/>
                <a:ea typeface="Calibri" panose="020F0502020204030204" pitchFamily="34" charset="0"/>
              </a:rPr>
              <a:t>à 1554 ;</a:t>
            </a:r>
            <a:br>
              <a:rPr lang="fr-FR" sz="1700" i="1" dirty="0">
                <a:solidFill>
                  <a:srgbClr val="000000"/>
                </a:solidFill>
                <a:effectLst/>
                <a:latin typeface="+mn-lt"/>
                <a:ea typeface="Calibri" panose="020F0502020204030204" pitchFamily="34" charset="0"/>
              </a:rPr>
            </a:br>
            <a:br>
              <a:rPr lang="fr-FR" sz="1700" i="1" dirty="0">
                <a:solidFill>
                  <a:srgbClr val="000000"/>
                </a:solidFill>
                <a:effectLst/>
                <a:latin typeface="+mn-lt"/>
                <a:ea typeface="Calibri" panose="020F0502020204030204" pitchFamily="34" charset="0"/>
              </a:rPr>
            </a:br>
            <a:r>
              <a:rPr lang="fr-FR" sz="1700" i="1" dirty="0">
                <a:solidFill>
                  <a:srgbClr val="000000"/>
                </a:solidFill>
                <a:effectLst/>
                <a:latin typeface="+mn-lt"/>
                <a:ea typeface="Calibri" panose="020F0502020204030204" pitchFamily="34" charset="0"/>
              </a:rPr>
              <a:t>5° Désigner un conciliateur de justice ou un médiateur ayant pour mission de concourir à la résolution du litige. L'acte fixe la mission de la personne désignée, le cas échéant, le montant de sa rémunération et ses modalités de paiement ;</a:t>
            </a:r>
            <a:br>
              <a:rPr lang="fr-FR" sz="1700" i="1" dirty="0">
                <a:solidFill>
                  <a:srgbClr val="000000"/>
                </a:solidFill>
                <a:effectLst/>
                <a:latin typeface="+mn-lt"/>
                <a:ea typeface="Calibri" panose="020F0502020204030204" pitchFamily="34" charset="0"/>
              </a:rPr>
            </a:br>
            <a:br>
              <a:rPr lang="fr-FR" sz="1700" i="1" dirty="0">
                <a:solidFill>
                  <a:srgbClr val="000000"/>
                </a:solidFill>
                <a:effectLst/>
                <a:latin typeface="+mn-lt"/>
                <a:ea typeface="Calibri" panose="020F0502020204030204" pitchFamily="34" charset="0"/>
              </a:rPr>
            </a:br>
            <a:r>
              <a:rPr lang="fr-FR" sz="1700" i="1" dirty="0">
                <a:solidFill>
                  <a:srgbClr val="000000"/>
                </a:solidFill>
                <a:effectLst/>
                <a:latin typeface="+mn-lt"/>
                <a:ea typeface="Calibri" panose="020F0502020204030204" pitchFamily="34" charset="0"/>
              </a:rPr>
              <a:t>6° Consigner les auditions des parties, entendues successivement en présence de leurs conseils, comportant leur présentation du litige, leurs prétentions, les questions de leurs avocats ainsi que leurs réponses et les observations qu'elles souhaitent présenter ;</a:t>
            </a:r>
            <a:br>
              <a:rPr lang="fr-FR" sz="1700" i="1" dirty="0">
                <a:solidFill>
                  <a:srgbClr val="000000"/>
                </a:solidFill>
                <a:effectLst/>
                <a:latin typeface="+mn-lt"/>
                <a:ea typeface="Calibri" panose="020F0502020204030204" pitchFamily="34" charset="0"/>
              </a:rPr>
            </a:br>
            <a:br>
              <a:rPr lang="fr-FR" sz="1700" i="1" dirty="0">
                <a:solidFill>
                  <a:srgbClr val="000000"/>
                </a:solidFill>
                <a:effectLst/>
                <a:latin typeface="+mn-lt"/>
                <a:ea typeface="Calibri" panose="020F0502020204030204" pitchFamily="34" charset="0"/>
              </a:rPr>
            </a:br>
            <a:r>
              <a:rPr lang="fr-FR" sz="1700" i="1" dirty="0">
                <a:solidFill>
                  <a:srgbClr val="000000"/>
                </a:solidFill>
                <a:effectLst/>
                <a:latin typeface="+mn-lt"/>
                <a:ea typeface="Calibri" panose="020F0502020204030204" pitchFamily="34" charset="0"/>
              </a:rPr>
              <a:t>7° Consigner les déclarations de toute personne acceptant de fournir son témoignage sur les faits auxquels il a assisté ou qu'il a personnellement constatés, recueillies ensemble par les avocats, spontanément ou sur leur interrogation. L'acte contient les mentions prévues au deuxième alinéa de l'article </a:t>
            </a:r>
            <a:r>
              <a:rPr lang="fr-FR" sz="1700" i="1" u="sng" dirty="0">
                <a:solidFill>
                  <a:srgbClr val="4A5E81"/>
                </a:solidFill>
                <a:effectLst/>
                <a:latin typeface="+mn-lt"/>
                <a:ea typeface="Calibri" panose="020F0502020204030204" pitchFamily="34" charset="0"/>
                <a:hlinkClick r:id="rId3" tooltip="Code de procédure civile - art. 202 (V)"/>
              </a:rPr>
              <a:t>202</a:t>
            </a:r>
            <a:r>
              <a:rPr lang="fr-FR" sz="1700" i="1" dirty="0">
                <a:solidFill>
                  <a:srgbClr val="000000"/>
                </a:solidFill>
                <a:effectLst/>
                <a:latin typeface="+mn-lt"/>
                <a:ea typeface="Calibri" panose="020F0502020204030204" pitchFamily="34" charset="0"/>
              </a:rPr>
              <a:t>. Le témoin fait précéder sa signature de la mention prévue au troisième alinéa du même article ;</a:t>
            </a:r>
            <a:br>
              <a:rPr lang="fr-FR" sz="1700" i="1" dirty="0">
                <a:solidFill>
                  <a:srgbClr val="000000"/>
                </a:solidFill>
                <a:effectLst/>
                <a:latin typeface="+mn-lt"/>
                <a:ea typeface="Calibri" panose="020F0502020204030204" pitchFamily="34" charset="0"/>
              </a:rPr>
            </a:br>
            <a:br>
              <a:rPr lang="fr-FR" sz="1700" i="1" dirty="0">
                <a:solidFill>
                  <a:srgbClr val="000000"/>
                </a:solidFill>
                <a:effectLst/>
                <a:latin typeface="+mn-lt"/>
                <a:ea typeface="Calibri" panose="020F0502020204030204" pitchFamily="34" charset="0"/>
              </a:rPr>
            </a:br>
            <a:r>
              <a:rPr lang="fr-FR" sz="1700" i="1" dirty="0">
                <a:solidFill>
                  <a:srgbClr val="000000"/>
                </a:solidFill>
                <a:effectLst/>
                <a:latin typeface="+mn-lt"/>
                <a:ea typeface="Calibri" panose="020F0502020204030204" pitchFamily="34" charset="0"/>
              </a:rPr>
              <a:t>8° Consigner les constatations ou avis donnés par un technicien recueillies ensemble par les avocats »</a:t>
            </a:r>
            <a:endParaRPr lang="fr-FR" sz="1700" dirty="0">
              <a:effectLst/>
              <a:latin typeface="+mn-lt"/>
              <a:ea typeface="Calibri" panose="020F0502020204030204" pitchFamily="34" charset="0"/>
            </a:endParaRPr>
          </a:p>
          <a:p>
            <a:endParaRPr lang="fr-FR" sz="1700" dirty="0">
              <a:effectLst/>
              <a:latin typeface="+mn-lt"/>
              <a:ea typeface="Calibri" panose="020F0502020204030204" pitchFamily="34" charset="0"/>
            </a:endParaRPr>
          </a:p>
          <a:p>
            <a:pPr marL="0" indent="0">
              <a:buNone/>
            </a:pPr>
            <a:endParaRPr lang="fr-FR" dirty="0"/>
          </a:p>
        </p:txBody>
      </p:sp>
    </p:spTree>
    <p:extLst>
      <p:ext uri="{BB962C8B-B14F-4D97-AF65-F5344CB8AC3E}">
        <p14:creationId xmlns:p14="http://schemas.microsoft.com/office/powerpoint/2010/main" val="1021777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35C8F76A-8FDF-5344-836D-9EE0F04CC49D}"/>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307B6C06-7D5B-8AD7-745F-FD457C2A0DC3}"/>
              </a:ext>
            </a:extLst>
          </p:cNvPr>
          <p:cNvSpPr>
            <a:spLocks noGrp="1"/>
          </p:cNvSpPr>
          <p:nvPr>
            <p:ph type="sldNum" sz="quarter" idx="12"/>
          </p:nvPr>
        </p:nvSpPr>
        <p:spPr/>
        <p:txBody>
          <a:bodyPr/>
          <a:lstStyle/>
          <a:p>
            <a:fld id="{38A3D1BC-4328-45BB-A374-B8780A0FC512}" type="slidenum">
              <a:rPr lang="fr-FR" smtClean="0"/>
              <a:pPr/>
              <a:t>33</a:t>
            </a:fld>
            <a:endParaRPr lang="fr-FR"/>
          </a:p>
        </p:txBody>
      </p:sp>
      <p:sp>
        <p:nvSpPr>
          <p:cNvPr id="7" name="Espace réservé du texte 3">
            <a:extLst>
              <a:ext uri="{FF2B5EF4-FFF2-40B4-BE49-F238E27FC236}">
                <a16:creationId xmlns:a16="http://schemas.microsoft.com/office/drawing/2014/main" id="{900F3A91-3AF4-FBDF-2012-8E3BBE706C3D}"/>
              </a:ext>
            </a:extLst>
          </p:cNvPr>
          <p:cNvSpPr>
            <a:spLocks noGrp="1"/>
          </p:cNvSpPr>
          <p:nvPr>
            <p:ph idx="1"/>
          </p:nvPr>
        </p:nvSpPr>
        <p:spPr>
          <a:xfrm>
            <a:off x="400050" y="987425"/>
            <a:ext cx="11514138" cy="5368925"/>
          </a:xfrm>
        </p:spPr>
        <p:txBody>
          <a:bodyPr>
            <a:normAutofit lnSpcReduction="10000"/>
          </a:bodyPr>
          <a:lstStyle/>
          <a:p>
            <a:pPr marL="0" indent="0">
              <a:buNone/>
            </a:pPr>
            <a:r>
              <a:rPr lang="fr-FR" sz="1700" b="1" dirty="0">
                <a:effectLst/>
                <a:latin typeface="+mn-lt"/>
                <a:ea typeface="Calibri" panose="020F0502020204030204" pitchFamily="34" charset="0"/>
              </a:rPr>
              <a:t>     </a:t>
            </a:r>
          </a:p>
          <a:p>
            <a:pPr marL="0" indent="0">
              <a:buNone/>
            </a:pPr>
            <a:r>
              <a:rPr lang="fr-FR" sz="1800" b="1" dirty="0"/>
              <a:t>Complémentarité de l’instance judiciaire et des MARD après les dernières réformes : tableau récapitulatif</a:t>
            </a:r>
            <a:endParaRPr lang="fr-FR" sz="1700" dirty="0">
              <a:effectLst/>
              <a:latin typeface="+mn-lt"/>
              <a:ea typeface="Calibri" panose="020F0502020204030204" pitchFamily="34" charset="0"/>
            </a:endParaRPr>
          </a:p>
          <a:p>
            <a:pPr marL="343080" indent="-342720">
              <a:lnSpc>
                <a:spcPct val="100000"/>
              </a:lnSpc>
              <a:spcBef>
                <a:spcPts val="1001"/>
              </a:spcBef>
              <a:buClr>
                <a:srgbClr val="353535"/>
              </a:buClr>
              <a:buFont typeface="Wingdings 3" charset="2"/>
              <a:buChar char=""/>
            </a:pP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La tentative de conciliation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conventionnelle</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de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médiation</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conventionnelle</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ou</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de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procédure</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participative à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peine</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d’irrecevabilité</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de la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demande</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a:t>
            </a:r>
            <a:r>
              <a:rPr lang="en-US" sz="1800" spc="-1" dirty="0">
                <a:solidFill>
                  <a:srgbClr val="000000"/>
                </a:solidFill>
                <a:uFill>
                  <a:solidFill>
                    <a:srgbClr val="FFFFFF"/>
                  </a:solidFill>
                </a:uFill>
                <a:latin typeface="Times New Roman" panose="02020603050405020304" pitchFamily="18" charset="0"/>
                <a:cs typeface="Times New Roman" panose="02020603050405020304" pitchFamily="18" charset="0"/>
              </a:rPr>
              <a:t>dispositions </a:t>
            </a:r>
            <a:r>
              <a:rPr lang="en-US" sz="1800"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légales</a:t>
            </a:r>
            <a:r>
              <a:rPr lang="en-US" sz="1800" spc="-1" dirty="0">
                <a:solidFill>
                  <a:srgbClr val="000000"/>
                </a:solidFill>
                <a:uFill>
                  <a:solidFill>
                    <a:srgbClr val="FFFFFF"/>
                  </a:solidFill>
                </a:uFill>
                <a:latin typeface="Times New Roman" panose="02020603050405020304" pitchFamily="18" charset="0"/>
                <a:cs typeface="Times New Roman" panose="02020603050405020304" pitchFamily="18" charset="0"/>
              </a:rPr>
              <a:t> ex. Art. R. 141-5 Code du sport; art. L. 631-28 Code rural et de la </a:t>
            </a:r>
            <a:r>
              <a:rPr lang="en-US" sz="1800"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pêche</a:t>
            </a:r>
            <a:r>
              <a:rPr lang="en-US" sz="1800" spc="-1" dirty="0">
                <a:solidFill>
                  <a:srgbClr val="000000"/>
                </a:solidFill>
                <a:uFill>
                  <a:solidFill>
                    <a:srgbClr val="FFFFFF"/>
                  </a:solidFill>
                </a:uFill>
                <a:latin typeface="Times New Roman" panose="02020603050405020304" pitchFamily="18" charset="0"/>
                <a:cs typeface="Times New Roman" panose="02020603050405020304" pitchFamily="18" charset="0"/>
              </a:rPr>
              <a:t> maritime (art. 750-1 CPC </a:t>
            </a:r>
            <a:r>
              <a:rPr lang="en-US" sz="1800"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annulé</a:t>
            </a:r>
            <a:r>
              <a:rPr lang="en-US" sz="1800" spc="-1" dirty="0">
                <a:solidFill>
                  <a:srgbClr val="000000"/>
                </a:solidFill>
                <a:uFill>
                  <a:solidFill>
                    <a:srgbClr val="FFFFFF"/>
                  </a:solidFill>
                </a:uFill>
                <a:latin typeface="Times New Roman" panose="02020603050405020304" pitchFamily="18" charset="0"/>
                <a:cs typeface="Times New Roman" panose="02020603050405020304" pitchFamily="18" charset="0"/>
              </a:rPr>
              <a:t> </a:t>
            </a:r>
            <a:r>
              <a:rPr lang="en-US" sz="1800"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Conseil</a:t>
            </a:r>
            <a:r>
              <a:rPr lang="en-US" sz="1800" spc="-1" dirty="0">
                <a:solidFill>
                  <a:srgbClr val="000000"/>
                </a:solidFill>
                <a:uFill>
                  <a:solidFill>
                    <a:srgbClr val="FFFFFF"/>
                  </a:solidFill>
                </a:uFill>
                <a:latin typeface="Times New Roman" panose="02020603050405020304" pitchFamily="18" charset="0"/>
                <a:cs typeface="Times New Roman" panose="02020603050405020304" pitchFamily="18" charset="0"/>
              </a:rPr>
              <a:t> </a:t>
            </a:r>
            <a:r>
              <a:rPr lang="en-US" sz="1800"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d’Etat</a:t>
            </a:r>
            <a:r>
              <a:rPr lang="en-US" sz="1800" spc="-1" dirty="0">
                <a:solidFill>
                  <a:srgbClr val="000000"/>
                </a:solidFill>
                <a:uFill>
                  <a:solidFill>
                    <a:srgbClr val="FFFFFF"/>
                  </a:solidFill>
                </a:uFill>
                <a:latin typeface="Times New Roman" panose="02020603050405020304" pitchFamily="18" charset="0"/>
                <a:cs typeface="Times New Roman" panose="02020603050405020304" pitchFamily="18" charset="0"/>
              </a:rPr>
              <a:t>, 22 sept. 2022, n° </a:t>
            </a:r>
            <a:r>
              <a:rPr lang="fr-FR" sz="1800" dirty="0">
                <a:latin typeface="Times New Roman" panose="02020603050405020304" pitchFamily="18" charset="0"/>
                <a:cs typeface="Times New Roman" panose="02020603050405020304" pitchFamily="18" charset="0"/>
              </a:rPr>
              <a:t>436939, 437002)</a:t>
            </a:r>
            <a:endParaRPr lang="en-US" sz="1800" spc="-1" dirty="0">
              <a:solidFill>
                <a:srgbClr val="404040"/>
              </a:solidFill>
              <a:uFill>
                <a:solidFill>
                  <a:srgbClr val="FFFFFF"/>
                </a:solidFill>
              </a:uFill>
              <a:latin typeface="Times New Roman" panose="02020603050405020304" pitchFamily="18" charset="0"/>
              <a:cs typeface="Times New Roman" panose="02020603050405020304" pitchFamily="18" charset="0"/>
            </a:endParaRPr>
          </a:p>
          <a:p>
            <a:pPr marL="343080" indent="-342720">
              <a:lnSpc>
                <a:spcPct val="100000"/>
              </a:lnSpc>
              <a:spcBef>
                <a:spcPts val="1001"/>
              </a:spcBef>
              <a:buClr>
                <a:srgbClr val="353535"/>
              </a:buClr>
              <a:buFont typeface="Wingdings 3" charset="2"/>
              <a:buChar char=""/>
            </a:pPr>
            <a:r>
              <a:rPr lang="en-US" sz="1800" spc="-1" dirty="0">
                <a:solidFill>
                  <a:srgbClr val="000000"/>
                </a:solidFill>
                <a:uFill>
                  <a:solidFill>
                    <a:srgbClr val="FFFFFF"/>
                  </a:solidFill>
                </a:uFill>
                <a:latin typeface="Times New Roman" panose="02020603050405020304" pitchFamily="18" charset="0"/>
                <a:cs typeface="Times New Roman" panose="02020603050405020304" pitchFamily="18" charset="0"/>
              </a:rPr>
              <a:t>-clauses </a:t>
            </a:r>
            <a:r>
              <a:rPr lang="en-US" sz="1800"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contractuelles</a:t>
            </a:r>
            <a:r>
              <a:rPr lang="en-US" sz="1800" spc="-1" dirty="0">
                <a:solidFill>
                  <a:srgbClr val="000000"/>
                </a:solidFill>
                <a:uFill>
                  <a:solidFill>
                    <a:srgbClr val="FFFFFF"/>
                  </a:solidFill>
                </a:uFill>
                <a:latin typeface="Times New Roman" panose="02020603050405020304" pitchFamily="18" charset="0"/>
                <a:cs typeface="Times New Roman" panose="02020603050405020304" pitchFamily="18" charset="0"/>
              </a:rPr>
              <a:t> de </a:t>
            </a:r>
            <a:r>
              <a:rPr lang="en-US" sz="1800"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règlement</a:t>
            </a:r>
            <a:r>
              <a:rPr lang="en-US" sz="1800" spc="-1" dirty="0">
                <a:solidFill>
                  <a:srgbClr val="000000"/>
                </a:solidFill>
                <a:uFill>
                  <a:solidFill>
                    <a:srgbClr val="FFFFFF"/>
                  </a:solidFill>
                </a:uFill>
                <a:latin typeface="Times New Roman" panose="02020603050405020304" pitchFamily="18" charset="0"/>
                <a:cs typeface="Times New Roman" panose="02020603050405020304" pitchFamily="18" charset="0"/>
              </a:rPr>
              <a:t> amiable </a:t>
            </a:r>
            <a:r>
              <a:rPr lang="en-US" sz="1800"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préalable</a:t>
            </a:r>
            <a:r>
              <a:rPr lang="en-US" sz="1800" spc="-1" dirty="0">
                <a:solidFill>
                  <a:srgbClr val="000000"/>
                </a:solidFill>
                <a:uFill>
                  <a:solidFill>
                    <a:srgbClr val="FFFFFF"/>
                  </a:solidFill>
                </a:uFill>
                <a:latin typeface="Times New Roman" panose="02020603050405020304" pitchFamily="18" charset="0"/>
                <a:cs typeface="Times New Roman" panose="02020603050405020304" pitchFamily="18" charset="0"/>
              </a:rPr>
              <a:t> : </a:t>
            </a:r>
            <a:r>
              <a:rPr lang="en-US" sz="1800"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évolutions</a:t>
            </a:r>
            <a:r>
              <a:rPr lang="en-US" sz="1800" spc="-1" dirty="0">
                <a:solidFill>
                  <a:srgbClr val="000000"/>
                </a:solidFill>
                <a:uFill>
                  <a:solidFill>
                    <a:srgbClr val="FFFFFF"/>
                  </a:solidFill>
                </a:uFill>
                <a:latin typeface="Times New Roman" panose="02020603050405020304" pitchFamily="18" charset="0"/>
                <a:cs typeface="Times New Roman" panose="02020603050405020304" pitchFamily="18" charset="0"/>
              </a:rPr>
              <a:t> </a:t>
            </a:r>
            <a:r>
              <a:rPr lang="en-US" sz="1800"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jurisprudentielles</a:t>
            </a:r>
            <a:r>
              <a:rPr lang="en-US" sz="1800" spc="-1" dirty="0">
                <a:solidFill>
                  <a:srgbClr val="000000"/>
                </a:solidFill>
                <a:uFill>
                  <a:solidFill>
                    <a:srgbClr val="FFFFFF"/>
                  </a:solidFill>
                </a:uFill>
                <a:latin typeface="Times New Roman" panose="02020603050405020304" pitchFamily="18" charset="0"/>
                <a:cs typeface="Times New Roman" panose="02020603050405020304" pitchFamily="18" charset="0"/>
              </a:rPr>
              <a:t> </a:t>
            </a:r>
            <a:r>
              <a:rPr lang="en-US" sz="1800"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essentielles</a:t>
            </a:r>
            <a:endParaRPr lang="en-US" sz="1800" spc="-1" dirty="0">
              <a:solidFill>
                <a:srgbClr val="404040"/>
              </a:solidFill>
              <a:uFill>
                <a:solidFill>
                  <a:srgbClr val="FFFFFF"/>
                </a:solidFill>
              </a:uFill>
              <a:latin typeface="Times New Roman" panose="02020603050405020304" pitchFamily="18" charset="0"/>
              <a:cs typeface="Times New Roman" panose="02020603050405020304" pitchFamily="18" charset="0"/>
            </a:endParaRPr>
          </a:p>
          <a:p>
            <a:pPr marL="343080" indent="-342720">
              <a:lnSpc>
                <a:spcPct val="100000"/>
              </a:lnSpc>
              <a:spcBef>
                <a:spcPts val="1001"/>
              </a:spcBef>
              <a:buClr>
                <a:srgbClr val="353535"/>
              </a:buClr>
              <a:buFont typeface="Wingdings 3" charset="2"/>
              <a:buChar char=""/>
            </a:pP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L’injonction</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généralisée</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de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rencontrer</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un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médiateur</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(art. 22-1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loi</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du 8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février</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1995 mod.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loi</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23 mars 2019 et art.127-1 CPC, </a:t>
            </a:r>
            <a:r>
              <a:rPr lang="en-US" sz="1800" spc="-1" dirty="0">
                <a:solidFill>
                  <a:srgbClr val="000000"/>
                </a:solidFill>
                <a:uFill>
                  <a:solidFill>
                    <a:srgbClr val="FFFFFF"/>
                  </a:solidFill>
                </a:uFill>
                <a:latin typeface="Times New Roman" panose="02020603050405020304" pitchFamily="18" charset="0"/>
                <a:cs typeface="Times New Roman" panose="02020603050405020304" pitchFamily="18" charset="0"/>
              </a:rPr>
              <a:t>à </a:t>
            </a:r>
            <a:r>
              <a:rPr lang="en-US" sz="1800"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défaut</a:t>
            </a:r>
            <a:r>
              <a:rPr lang="en-US" sz="1800" spc="-1" dirty="0">
                <a:solidFill>
                  <a:srgbClr val="000000"/>
                </a:solidFill>
                <a:uFill>
                  <a:solidFill>
                    <a:srgbClr val="FFFFFF"/>
                  </a:solidFill>
                </a:uFill>
                <a:latin typeface="Times New Roman" panose="02020603050405020304" pitchFamily="18" charset="0"/>
                <a:cs typeface="Times New Roman" panose="02020603050405020304" pitchFamily="18" charset="0"/>
              </a:rPr>
              <a:t> </a:t>
            </a:r>
            <a:r>
              <a:rPr lang="en-US" sz="1800"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d’accord</a:t>
            </a:r>
            <a:r>
              <a:rPr lang="en-US" sz="1800" spc="-1" dirty="0">
                <a:solidFill>
                  <a:srgbClr val="000000"/>
                </a:solidFill>
                <a:uFill>
                  <a:solidFill>
                    <a:srgbClr val="FFFFFF"/>
                  </a:solidFill>
                </a:uFill>
                <a:latin typeface="Times New Roman" panose="02020603050405020304" pitchFamily="18" charset="0"/>
                <a:cs typeface="Times New Roman" panose="02020603050405020304" pitchFamily="18" charset="0"/>
              </a:rPr>
              <a:t> des parties pour </a:t>
            </a:r>
            <a:r>
              <a:rPr lang="en-US" sz="1800"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une</a:t>
            </a:r>
            <a:r>
              <a:rPr lang="en-US" sz="1800" spc="-1" dirty="0">
                <a:solidFill>
                  <a:srgbClr val="000000"/>
                </a:solidFill>
                <a:uFill>
                  <a:solidFill>
                    <a:srgbClr val="FFFFFF"/>
                  </a:solidFill>
                </a:uFill>
                <a:latin typeface="Times New Roman" panose="02020603050405020304" pitchFamily="18" charset="0"/>
                <a:cs typeface="Times New Roman" panose="02020603050405020304" pitchFamily="18" charset="0"/>
              </a:rPr>
              <a:t> proposition de </a:t>
            </a:r>
            <a:r>
              <a:rPr lang="en-US" sz="1800"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médiation</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dans</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un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délai</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determiné</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par le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juge</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rôle</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de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l’avocat</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issues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possibles</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de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l’injonction</a:t>
            </a:r>
            <a:endParaRPr lang="en-US" sz="1800" spc="-1" dirty="0">
              <a:solidFill>
                <a:srgbClr val="404040"/>
              </a:solidFill>
              <a:uFill>
                <a:solidFill>
                  <a:srgbClr val="FFFFFF"/>
                </a:solidFill>
              </a:uFill>
              <a:latin typeface="Times New Roman" panose="02020603050405020304" pitchFamily="18" charset="0"/>
              <a:cs typeface="Times New Roman" panose="02020603050405020304" pitchFamily="18" charset="0"/>
            </a:endParaRPr>
          </a:p>
          <a:p>
            <a:pPr marL="343080" indent="-342720">
              <a:lnSpc>
                <a:spcPct val="100000"/>
              </a:lnSpc>
              <a:spcBef>
                <a:spcPts val="1001"/>
              </a:spcBef>
              <a:buClr>
                <a:srgbClr val="353535"/>
              </a:buClr>
              <a:buFont typeface="Wingdings 3" charset="2"/>
              <a:buChar char=""/>
            </a:pPr>
            <a:r>
              <a:rPr lang="en-US" sz="1800" b="1" spc="-1" dirty="0" err="1">
                <a:solidFill>
                  <a:srgbClr val="404040"/>
                </a:solidFill>
                <a:uFill>
                  <a:solidFill>
                    <a:srgbClr val="FFFFFF"/>
                  </a:solidFill>
                </a:uFill>
                <a:latin typeface="Times New Roman" panose="02020603050405020304" pitchFamily="18" charset="0"/>
                <a:cs typeface="Times New Roman" panose="02020603050405020304" pitchFamily="18" charset="0"/>
              </a:rPr>
              <a:t>Décret</a:t>
            </a:r>
            <a:r>
              <a:rPr lang="en-US" sz="1800" b="1" spc="-1" dirty="0">
                <a:solidFill>
                  <a:srgbClr val="404040"/>
                </a:solidFill>
                <a:uFill>
                  <a:solidFill>
                    <a:srgbClr val="FFFFFF"/>
                  </a:solidFill>
                </a:uFill>
                <a:latin typeface="Times New Roman" panose="02020603050405020304" pitchFamily="18" charset="0"/>
                <a:cs typeface="Times New Roman" panose="02020603050405020304" pitchFamily="18" charset="0"/>
              </a:rPr>
              <a:t> du 27 </a:t>
            </a:r>
            <a:r>
              <a:rPr lang="en-US" sz="1800" b="1" spc="-1" dirty="0" err="1">
                <a:solidFill>
                  <a:srgbClr val="404040"/>
                </a:solidFill>
                <a:uFill>
                  <a:solidFill>
                    <a:srgbClr val="FFFFFF"/>
                  </a:solidFill>
                </a:uFill>
                <a:latin typeface="Times New Roman" panose="02020603050405020304" pitchFamily="18" charset="0"/>
                <a:cs typeface="Times New Roman" panose="02020603050405020304" pitchFamily="18" charset="0"/>
              </a:rPr>
              <a:t>nov.</a:t>
            </a:r>
            <a:r>
              <a:rPr lang="en-US" sz="1800" b="1" spc="-1" dirty="0">
                <a:solidFill>
                  <a:srgbClr val="404040"/>
                </a:solidFill>
                <a:uFill>
                  <a:solidFill>
                    <a:srgbClr val="FFFFFF"/>
                  </a:solidFill>
                </a:uFill>
                <a:latin typeface="Times New Roman" panose="02020603050405020304" pitchFamily="18" charset="0"/>
                <a:cs typeface="Times New Roman" panose="02020603050405020304" pitchFamily="18" charset="0"/>
              </a:rPr>
              <a:t> 2020 : Art. 127 CPC . - Hors les </a:t>
            </a:r>
            <a:r>
              <a:rPr lang="en-US" sz="1800" b="1" spc="-1" dirty="0" err="1">
                <a:solidFill>
                  <a:srgbClr val="404040"/>
                </a:solidFill>
                <a:uFill>
                  <a:solidFill>
                    <a:srgbClr val="FFFFFF"/>
                  </a:solidFill>
                </a:uFill>
                <a:latin typeface="Times New Roman" panose="02020603050405020304" pitchFamily="18" charset="0"/>
                <a:cs typeface="Times New Roman" panose="02020603050405020304" pitchFamily="18" charset="0"/>
              </a:rPr>
              <a:t>cas</a:t>
            </a:r>
            <a:r>
              <a:rPr lang="en-US" sz="1800" b="1" spc="-1" dirty="0">
                <a:solidFill>
                  <a:srgbClr val="404040"/>
                </a:solidFill>
                <a:uFill>
                  <a:solidFill>
                    <a:srgbClr val="FFFFFF"/>
                  </a:solidFill>
                </a:uFill>
                <a:latin typeface="Times New Roman" panose="02020603050405020304" pitchFamily="18" charset="0"/>
                <a:cs typeface="Times New Roman" panose="02020603050405020304" pitchFamily="18" charset="0"/>
              </a:rPr>
              <a:t> </a:t>
            </a:r>
            <a:r>
              <a:rPr lang="en-US" sz="1800" b="1" spc="-1" dirty="0" err="1">
                <a:solidFill>
                  <a:srgbClr val="404040"/>
                </a:solidFill>
                <a:uFill>
                  <a:solidFill>
                    <a:srgbClr val="FFFFFF"/>
                  </a:solidFill>
                </a:uFill>
                <a:latin typeface="Times New Roman" panose="02020603050405020304" pitchFamily="18" charset="0"/>
                <a:cs typeface="Times New Roman" panose="02020603050405020304" pitchFamily="18" charset="0"/>
              </a:rPr>
              <a:t>prévus</a:t>
            </a:r>
            <a:r>
              <a:rPr lang="en-US" sz="1800" b="1" spc="-1" dirty="0">
                <a:solidFill>
                  <a:srgbClr val="404040"/>
                </a:solidFill>
                <a:uFill>
                  <a:solidFill>
                    <a:srgbClr val="FFFFFF"/>
                  </a:solidFill>
                </a:uFill>
                <a:latin typeface="Times New Roman" panose="02020603050405020304" pitchFamily="18" charset="0"/>
                <a:cs typeface="Times New Roman" panose="02020603050405020304" pitchFamily="18" charset="0"/>
              </a:rPr>
              <a:t> à </a:t>
            </a:r>
            <a:r>
              <a:rPr lang="en-US" sz="1800" b="1" spc="-1" dirty="0" err="1">
                <a:solidFill>
                  <a:srgbClr val="404040"/>
                </a:solidFill>
                <a:uFill>
                  <a:solidFill>
                    <a:srgbClr val="FFFFFF"/>
                  </a:solidFill>
                </a:uFill>
                <a:latin typeface="Times New Roman" panose="02020603050405020304" pitchFamily="18" charset="0"/>
                <a:cs typeface="Times New Roman" panose="02020603050405020304" pitchFamily="18" charset="0"/>
              </a:rPr>
              <a:t>l'article</a:t>
            </a:r>
            <a:r>
              <a:rPr lang="en-US" sz="1800" b="1" spc="-1" dirty="0">
                <a:solidFill>
                  <a:srgbClr val="404040"/>
                </a:solidFill>
                <a:uFill>
                  <a:solidFill>
                    <a:srgbClr val="FFFFFF"/>
                  </a:solidFill>
                </a:uFill>
                <a:latin typeface="Times New Roman" panose="02020603050405020304" pitchFamily="18" charset="0"/>
                <a:cs typeface="Times New Roman" panose="02020603050405020304" pitchFamily="18" charset="0"/>
              </a:rPr>
              <a:t> 750-1, le </a:t>
            </a:r>
            <a:r>
              <a:rPr lang="en-US" sz="1800" b="1" spc="-1" dirty="0" err="1">
                <a:solidFill>
                  <a:srgbClr val="404040"/>
                </a:solidFill>
                <a:uFill>
                  <a:solidFill>
                    <a:srgbClr val="FFFFFF"/>
                  </a:solidFill>
                </a:uFill>
                <a:latin typeface="Times New Roman" panose="02020603050405020304" pitchFamily="18" charset="0"/>
                <a:cs typeface="Times New Roman" panose="02020603050405020304" pitchFamily="18" charset="0"/>
              </a:rPr>
              <a:t>juge</a:t>
            </a:r>
            <a:r>
              <a:rPr lang="en-US" sz="1800" b="1" spc="-1" dirty="0">
                <a:solidFill>
                  <a:srgbClr val="404040"/>
                </a:solidFill>
                <a:uFill>
                  <a:solidFill>
                    <a:srgbClr val="FFFFFF"/>
                  </a:solidFill>
                </a:uFill>
                <a:latin typeface="Times New Roman" panose="02020603050405020304" pitchFamily="18" charset="0"/>
                <a:cs typeface="Times New Roman" panose="02020603050405020304" pitchFamily="18" charset="0"/>
              </a:rPr>
              <a:t> </a:t>
            </a:r>
            <a:r>
              <a:rPr lang="en-US" sz="1800" b="1" spc="-1" dirty="0" err="1">
                <a:solidFill>
                  <a:srgbClr val="404040"/>
                </a:solidFill>
                <a:uFill>
                  <a:solidFill>
                    <a:srgbClr val="FFFFFF"/>
                  </a:solidFill>
                </a:uFill>
                <a:latin typeface="Times New Roman" panose="02020603050405020304" pitchFamily="18" charset="0"/>
                <a:cs typeface="Times New Roman" panose="02020603050405020304" pitchFamily="18" charset="0"/>
              </a:rPr>
              <a:t>peut</a:t>
            </a:r>
            <a:r>
              <a:rPr lang="en-US" sz="1800" b="1" spc="-1" dirty="0">
                <a:solidFill>
                  <a:srgbClr val="404040"/>
                </a:solidFill>
                <a:uFill>
                  <a:solidFill>
                    <a:srgbClr val="FFFFFF"/>
                  </a:solidFill>
                </a:uFill>
                <a:latin typeface="Times New Roman" panose="02020603050405020304" pitchFamily="18" charset="0"/>
                <a:cs typeface="Times New Roman" panose="02020603050405020304" pitchFamily="18" charset="0"/>
              </a:rPr>
              <a:t> proposer aux parties qui ne </a:t>
            </a:r>
            <a:r>
              <a:rPr lang="en-US" sz="1800" b="1" spc="-1" dirty="0" err="1">
                <a:solidFill>
                  <a:srgbClr val="404040"/>
                </a:solidFill>
                <a:uFill>
                  <a:solidFill>
                    <a:srgbClr val="FFFFFF"/>
                  </a:solidFill>
                </a:uFill>
                <a:latin typeface="Times New Roman" panose="02020603050405020304" pitchFamily="18" charset="0"/>
                <a:cs typeface="Times New Roman" panose="02020603050405020304" pitchFamily="18" charset="0"/>
              </a:rPr>
              <a:t>justifieraient</a:t>
            </a:r>
            <a:r>
              <a:rPr lang="en-US" sz="1800" b="1" spc="-1" dirty="0">
                <a:solidFill>
                  <a:srgbClr val="404040"/>
                </a:solidFill>
                <a:uFill>
                  <a:solidFill>
                    <a:srgbClr val="FFFFFF"/>
                  </a:solidFill>
                </a:uFill>
                <a:latin typeface="Times New Roman" panose="02020603050405020304" pitchFamily="18" charset="0"/>
                <a:cs typeface="Times New Roman" panose="02020603050405020304" pitchFamily="18" charset="0"/>
              </a:rPr>
              <a:t> pas de diligences </a:t>
            </a:r>
            <a:r>
              <a:rPr lang="en-US" sz="1800" b="1" spc="-1" dirty="0" err="1">
                <a:solidFill>
                  <a:srgbClr val="404040"/>
                </a:solidFill>
                <a:uFill>
                  <a:solidFill>
                    <a:srgbClr val="FFFFFF"/>
                  </a:solidFill>
                </a:uFill>
                <a:latin typeface="Times New Roman" panose="02020603050405020304" pitchFamily="18" charset="0"/>
                <a:cs typeface="Times New Roman" panose="02020603050405020304" pitchFamily="18" charset="0"/>
              </a:rPr>
              <a:t>entreprises</a:t>
            </a:r>
            <a:r>
              <a:rPr lang="en-US" sz="1800" b="1" spc="-1" dirty="0">
                <a:solidFill>
                  <a:srgbClr val="404040"/>
                </a:solidFill>
                <a:uFill>
                  <a:solidFill>
                    <a:srgbClr val="FFFFFF"/>
                  </a:solidFill>
                </a:uFill>
                <a:latin typeface="Times New Roman" panose="02020603050405020304" pitchFamily="18" charset="0"/>
                <a:cs typeface="Times New Roman" panose="02020603050405020304" pitchFamily="18" charset="0"/>
              </a:rPr>
              <a:t> pour </a:t>
            </a:r>
            <a:r>
              <a:rPr lang="en-US" sz="1800" b="1" spc="-1" dirty="0" err="1">
                <a:solidFill>
                  <a:srgbClr val="404040"/>
                </a:solidFill>
                <a:uFill>
                  <a:solidFill>
                    <a:srgbClr val="FFFFFF"/>
                  </a:solidFill>
                </a:uFill>
                <a:latin typeface="Times New Roman" panose="02020603050405020304" pitchFamily="18" charset="0"/>
                <a:cs typeface="Times New Roman" panose="02020603050405020304" pitchFamily="18" charset="0"/>
              </a:rPr>
              <a:t>parvenir</a:t>
            </a:r>
            <a:r>
              <a:rPr lang="en-US" sz="1800" b="1" spc="-1" dirty="0">
                <a:solidFill>
                  <a:srgbClr val="404040"/>
                </a:solidFill>
                <a:uFill>
                  <a:solidFill>
                    <a:srgbClr val="FFFFFF"/>
                  </a:solidFill>
                </a:uFill>
                <a:latin typeface="Times New Roman" panose="02020603050405020304" pitchFamily="18" charset="0"/>
                <a:cs typeface="Times New Roman" panose="02020603050405020304" pitchFamily="18" charset="0"/>
              </a:rPr>
              <a:t> à </a:t>
            </a:r>
            <a:r>
              <a:rPr lang="en-US" sz="1800" b="1" spc="-1" dirty="0" err="1">
                <a:solidFill>
                  <a:srgbClr val="404040"/>
                </a:solidFill>
                <a:uFill>
                  <a:solidFill>
                    <a:srgbClr val="FFFFFF"/>
                  </a:solidFill>
                </a:uFill>
                <a:latin typeface="Times New Roman" panose="02020603050405020304" pitchFamily="18" charset="0"/>
                <a:cs typeface="Times New Roman" panose="02020603050405020304" pitchFamily="18" charset="0"/>
              </a:rPr>
              <a:t>une</a:t>
            </a:r>
            <a:r>
              <a:rPr lang="en-US" sz="1800" b="1" spc="-1" dirty="0">
                <a:solidFill>
                  <a:srgbClr val="404040"/>
                </a:solidFill>
                <a:uFill>
                  <a:solidFill>
                    <a:srgbClr val="FFFFFF"/>
                  </a:solidFill>
                </a:uFill>
                <a:latin typeface="Times New Roman" panose="02020603050405020304" pitchFamily="18" charset="0"/>
                <a:cs typeface="Times New Roman" panose="02020603050405020304" pitchFamily="18" charset="0"/>
              </a:rPr>
              <a:t> </a:t>
            </a:r>
            <a:r>
              <a:rPr lang="en-US" sz="1800" b="1" spc="-1" dirty="0" err="1">
                <a:solidFill>
                  <a:srgbClr val="404040"/>
                </a:solidFill>
                <a:uFill>
                  <a:solidFill>
                    <a:srgbClr val="FFFFFF"/>
                  </a:solidFill>
                </a:uFill>
                <a:latin typeface="Times New Roman" panose="02020603050405020304" pitchFamily="18" charset="0"/>
                <a:cs typeface="Times New Roman" panose="02020603050405020304" pitchFamily="18" charset="0"/>
              </a:rPr>
              <a:t>résolution</a:t>
            </a:r>
            <a:r>
              <a:rPr lang="en-US" sz="1800" b="1" spc="-1" dirty="0">
                <a:solidFill>
                  <a:srgbClr val="404040"/>
                </a:solidFill>
                <a:uFill>
                  <a:solidFill>
                    <a:srgbClr val="FFFFFF"/>
                  </a:solidFill>
                </a:uFill>
                <a:latin typeface="Times New Roman" panose="02020603050405020304" pitchFamily="18" charset="0"/>
                <a:cs typeface="Times New Roman" panose="02020603050405020304" pitchFamily="18" charset="0"/>
              </a:rPr>
              <a:t> amiable du </a:t>
            </a:r>
            <a:r>
              <a:rPr lang="en-US" sz="1800" b="1" spc="-1" dirty="0" err="1">
                <a:solidFill>
                  <a:srgbClr val="404040"/>
                </a:solidFill>
                <a:uFill>
                  <a:solidFill>
                    <a:srgbClr val="FFFFFF"/>
                  </a:solidFill>
                </a:uFill>
                <a:latin typeface="Times New Roman" panose="02020603050405020304" pitchFamily="18" charset="0"/>
                <a:cs typeface="Times New Roman" panose="02020603050405020304" pitchFamily="18" charset="0"/>
              </a:rPr>
              <a:t>litige</a:t>
            </a:r>
            <a:r>
              <a:rPr lang="en-US" sz="1800" b="1" spc="-1" dirty="0">
                <a:solidFill>
                  <a:srgbClr val="404040"/>
                </a:solidFill>
                <a:uFill>
                  <a:solidFill>
                    <a:srgbClr val="FFFFFF"/>
                  </a:solidFill>
                </a:uFill>
                <a:latin typeface="Times New Roman" panose="02020603050405020304" pitchFamily="18" charset="0"/>
                <a:cs typeface="Times New Roman" panose="02020603050405020304" pitchFamily="18" charset="0"/>
              </a:rPr>
              <a:t> </a:t>
            </a:r>
            <a:r>
              <a:rPr lang="en-US" sz="1800" b="1" spc="-1" dirty="0" err="1">
                <a:solidFill>
                  <a:srgbClr val="404040"/>
                </a:solidFill>
                <a:uFill>
                  <a:solidFill>
                    <a:srgbClr val="FFFFFF"/>
                  </a:solidFill>
                </a:uFill>
                <a:latin typeface="Times New Roman" panose="02020603050405020304" pitchFamily="18" charset="0"/>
                <a:cs typeface="Times New Roman" panose="02020603050405020304" pitchFamily="18" charset="0"/>
              </a:rPr>
              <a:t>une</a:t>
            </a:r>
            <a:r>
              <a:rPr lang="en-US" sz="1800" b="1" spc="-1" dirty="0">
                <a:solidFill>
                  <a:srgbClr val="404040"/>
                </a:solidFill>
                <a:uFill>
                  <a:solidFill>
                    <a:srgbClr val="FFFFFF"/>
                  </a:solidFill>
                </a:uFill>
                <a:latin typeface="Times New Roman" panose="02020603050405020304" pitchFamily="18" charset="0"/>
                <a:cs typeface="Times New Roman" panose="02020603050405020304" pitchFamily="18" charset="0"/>
              </a:rPr>
              <a:t> </a:t>
            </a:r>
            <a:r>
              <a:rPr lang="en-US" sz="1800" b="1" spc="-1" dirty="0" err="1">
                <a:solidFill>
                  <a:srgbClr val="404040"/>
                </a:solidFill>
                <a:uFill>
                  <a:solidFill>
                    <a:srgbClr val="FFFFFF"/>
                  </a:solidFill>
                </a:uFill>
                <a:latin typeface="Times New Roman" panose="02020603050405020304" pitchFamily="18" charset="0"/>
                <a:cs typeface="Times New Roman" panose="02020603050405020304" pitchFamily="18" charset="0"/>
              </a:rPr>
              <a:t>mesure</a:t>
            </a:r>
            <a:r>
              <a:rPr lang="en-US" sz="1800" b="1" spc="-1" dirty="0">
                <a:solidFill>
                  <a:srgbClr val="404040"/>
                </a:solidFill>
                <a:uFill>
                  <a:solidFill>
                    <a:srgbClr val="FFFFFF"/>
                  </a:solidFill>
                </a:uFill>
                <a:latin typeface="Times New Roman" panose="02020603050405020304" pitchFamily="18" charset="0"/>
                <a:cs typeface="Times New Roman" panose="02020603050405020304" pitchFamily="18" charset="0"/>
              </a:rPr>
              <a:t> de conciliation </a:t>
            </a:r>
            <a:r>
              <a:rPr lang="en-US" sz="1800" b="1" spc="-1" dirty="0" err="1">
                <a:solidFill>
                  <a:srgbClr val="404040"/>
                </a:solidFill>
                <a:uFill>
                  <a:solidFill>
                    <a:srgbClr val="FFFFFF"/>
                  </a:solidFill>
                </a:uFill>
                <a:latin typeface="Times New Roman" panose="02020603050405020304" pitchFamily="18" charset="0"/>
                <a:cs typeface="Times New Roman" panose="02020603050405020304" pitchFamily="18" charset="0"/>
              </a:rPr>
              <a:t>ou</a:t>
            </a:r>
            <a:r>
              <a:rPr lang="en-US" sz="1800" b="1" spc="-1" dirty="0">
                <a:solidFill>
                  <a:srgbClr val="404040"/>
                </a:solidFill>
                <a:uFill>
                  <a:solidFill>
                    <a:srgbClr val="FFFFFF"/>
                  </a:solidFill>
                </a:uFill>
                <a:latin typeface="Times New Roman" panose="02020603050405020304" pitchFamily="18" charset="0"/>
                <a:cs typeface="Times New Roman" panose="02020603050405020304" pitchFamily="18" charset="0"/>
              </a:rPr>
              <a:t> de </a:t>
            </a:r>
            <a:r>
              <a:rPr lang="en-US" sz="1800" b="1" spc="-1" dirty="0" err="1">
                <a:solidFill>
                  <a:srgbClr val="404040"/>
                </a:solidFill>
                <a:uFill>
                  <a:solidFill>
                    <a:srgbClr val="FFFFFF"/>
                  </a:solidFill>
                </a:uFill>
                <a:latin typeface="Times New Roman" panose="02020603050405020304" pitchFamily="18" charset="0"/>
                <a:cs typeface="Times New Roman" panose="02020603050405020304" pitchFamily="18" charset="0"/>
              </a:rPr>
              <a:t>médiation</a:t>
            </a:r>
            <a:r>
              <a:rPr lang="en-US" sz="1800" b="1" spc="-1" dirty="0">
                <a:solidFill>
                  <a:srgbClr val="404040"/>
                </a:solidFill>
                <a:uFill>
                  <a:solidFill>
                    <a:srgbClr val="FFFFFF"/>
                  </a:solidFill>
                </a:uFill>
                <a:latin typeface="Times New Roman" panose="02020603050405020304" pitchFamily="18" charset="0"/>
                <a:cs typeface="Times New Roman" panose="02020603050405020304" pitchFamily="18" charset="0"/>
              </a:rPr>
              <a:t>.  </a:t>
            </a:r>
            <a:r>
              <a:rPr lang="en-US" sz="1800" spc="-1" dirty="0">
                <a:solidFill>
                  <a:srgbClr val="404040"/>
                </a:solidFill>
                <a:uFill>
                  <a:solidFill>
                    <a:srgbClr val="FFFFFF"/>
                  </a:solidFill>
                </a:uFill>
                <a:latin typeface="Times New Roman" panose="02020603050405020304" pitchFamily="18" charset="0"/>
                <a:cs typeface="Times New Roman" panose="02020603050405020304" pitchFamily="18" charset="0"/>
              </a:rPr>
              <a:t>Annulation de </a:t>
            </a:r>
            <a:r>
              <a:rPr lang="en-US" sz="1800" spc="-1" dirty="0" err="1">
                <a:solidFill>
                  <a:srgbClr val="404040"/>
                </a:solidFill>
                <a:uFill>
                  <a:solidFill>
                    <a:srgbClr val="FFFFFF"/>
                  </a:solidFill>
                </a:uFill>
                <a:latin typeface="Times New Roman" panose="02020603050405020304" pitchFamily="18" charset="0"/>
                <a:cs typeface="Times New Roman" panose="02020603050405020304" pitchFamily="18" charset="0"/>
              </a:rPr>
              <a:t>l’art</a:t>
            </a:r>
            <a:r>
              <a:rPr lang="en-US" sz="1800" spc="-1" dirty="0">
                <a:solidFill>
                  <a:srgbClr val="404040"/>
                </a:solidFill>
                <a:uFill>
                  <a:solidFill>
                    <a:srgbClr val="FFFFFF"/>
                  </a:solidFill>
                </a:uFill>
                <a:latin typeface="Times New Roman" panose="02020603050405020304" pitchFamily="18" charset="0"/>
                <a:cs typeface="Times New Roman" panose="02020603050405020304" pitchFamily="18" charset="0"/>
              </a:rPr>
              <a:t>. 750-1 : proposition </a:t>
            </a:r>
            <a:r>
              <a:rPr lang="en-US" sz="1800" spc="-1" dirty="0" err="1">
                <a:solidFill>
                  <a:srgbClr val="404040"/>
                </a:solidFill>
                <a:uFill>
                  <a:solidFill>
                    <a:srgbClr val="FFFFFF"/>
                  </a:solidFill>
                </a:uFill>
                <a:latin typeface="Times New Roman" panose="02020603050405020304" pitchFamily="18" charset="0"/>
                <a:cs typeface="Times New Roman" panose="02020603050405020304" pitchFamily="18" charset="0"/>
              </a:rPr>
              <a:t>dans</a:t>
            </a:r>
            <a:r>
              <a:rPr lang="en-US" sz="1800" spc="-1" dirty="0">
                <a:solidFill>
                  <a:srgbClr val="404040"/>
                </a:solidFill>
                <a:uFill>
                  <a:solidFill>
                    <a:srgbClr val="FFFFFF"/>
                  </a:solidFill>
                </a:uFill>
                <a:latin typeface="Times New Roman" panose="02020603050405020304" pitchFamily="18" charset="0"/>
                <a:cs typeface="Times New Roman" panose="02020603050405020304" pitchFamily="18" charset="0"/>
              </a:rPr>
              <a:t> </a:t>
            </a:r>
            <a:r>
              <a:rPr lang="en-US" sz="1800" spc="-1" dirty="0" err="1">
                <a:solidFill>
                  <a:srgbClr val="404040"/>
                </a:solidFill>
                <a:uFill>
                  <a:solidFill>
                    <a:srgbClr val="FFFFFF"/>
                  </a:solidFill>
                </a:uFill>
                <a:latin typeface="Times New Roman" panose="02020603050405020304" pitchFamily="18" charset="0"/>
                <a:cs typeface="Times New Roman" panose="02020603050405020304" pitchFamily="18" charset="0"/>
              </a:rPr>
              <a:t>tous</a:t>
            </a:r>
            <a:r>
              <a:rPr lang="en-US" sz="1800" spc="-1" dirty="0">
                <a:solidFill>
                  <a:srgbClr val="404040"/>
                </a:solidFill>
                <a:uFill>
                  <a:solidFill>
                    <a:srgbClr val="FFFFFF"/>
                  </a:solidFill>
                </a:uFill>
                <a:latin typeface="Times New Roman" panose="02020603050405020304" pitchFamily="18" charset="0"/>
                <a:cs typeface="Times New Roman" panose="02020603050405020304" pitchFamily="18" charset="0"/>
              </a:rPr>
              <a:t> les </a:t>
            </a:r>
            <a:r>
              <a:rPr lang="en-US" sz="1800" spc="-1" dirty="0" err="1">
                <a:solidFill>
                  <a:srgbClr val="404040"/>
                </a:solidFill>
                <a:uFill>
                  <a:solidFill>
                    <a:srgbClr val="FFFFFF"/>
                  </a:solidFill>
                </a:uFill>
                <a:latin typeface="Times New Roman" panose="02020603050405020304" pitchFamily="18" charset="0"/>
                <a:cs typeface="Times New Roman" panose="02020603050405020304" pitchFamily="18" charset="0"/>
              </a:rPr>
              <a:t>cas</a:t>
            </a:r>
            <a:r>
              <a:rPr lang="en-US" sz="1800" spc="-1" dirty="0">
                <a:solidFill>
                  <a:srgbClr val="404040"/>
                </a:solidFill>
                <a:uFill>
                  <a:solidFill>
                    <a:srgbClr val="FFFFFF"/>
                  </a:solidFill>
                </a:uFill>
                <a:latin typeface="Times New Roman" panose="02020603050405020304" pitchFamily="18" charset="0"/>
                <a:cs typeface="Times New Roman" panose="02020603050405020304" pitchFamily="18" charset="0"/>
              </a:rPr>
              <a:t> </a:t>
            </a:r>
            <a:r>
              <a:rPr lang="en-US" sz="1800" spc="-1" dirty="0" err="1">
                <a:solidFill>
                  <a:srgbClr val="404040"/>
                </a:solidFill>
                <a:uFill>
                  <a:solidFill>
                    <a:srgbClr val="FFFFFF"/>
                  </a:solidFill>
                </a:uFill>
                <a:latin typeface="Times New Roman" panose="02020603050405020304" pitchFamily="18" charset="0"/>
                <a:cs typeface="Times New Roman" panose="02020603050405020304" pitchFamily="18" charset="0"/>
              </a:rPr>
              <a:t>en</a:t>
            </a:r>
            <a:r>
              <a:rPr lang="en-US" sz="1800" spc="-1" dirty="0">
                <a:solidFill>
                  <a:srgbClr val="404040"/>
                </a:solidFill>
                <a:uFill>
                  <a:solidFill>
                    <a:srgbClr val="FFFFFF"/>
                  </a:solidFill>
                </a:uFill>
                <a:latin typeface="Times New Roman" panose="02020603050405020304" pitchFamily="18" charset="0"/>
                <a:cs typeface="Times New Roman" panose="02020603050405020304" pitchFamily="18" charset="0"/>
              </a:rPr>
              <a:t> attendant la </a:t>
            </a:r>
            <a:r>
              <a:rPr lang="en-US" sz="1800" spc="-1" dirty="0" err="1">
                <a:solidFill>
                  <a:srgbClr val="404040"/>
                </a:solidFill>
                <a:uFill>
                  <a:solidFill>
                    <a:srgbClr val="FFFFFF"/>
                  </a:solidFill>
                </a:uFill>
                <a:latin typeface="Times New Roman" panose="02020603050405020304" pitchFamily="18" charset="0"/>
                <a:cs typeface="Times New Roman" panose="02020603050405020304" pitchFamily="18" charset="0"/>
              </a:rPr>
              <a:t>réécriture</a:t>
            </a:r>
            <a:r>
              <a:rPr lang="en-US" sz="1800" spc="-1" dirty="0">
                <a:solidFill>
                  <a:srgbClr val="404040"/>
                </a:solidFill>
                <a:uFill>
                  <a:solidFill>
                    <a:srgbClr val="FFFFFF"/>
                  </a:solidFill>
                </a:uFill>
                <a:latin typeface="Times New Roman" panose="02020603050405020304" pitchFamily="18" charset="0"/>
                <a:cs typeface="Times New Roman" panose="02020603050405020304" pitchFamily="18" charset="0"/>
              </a:rPr>
              <a:t> ?</a:t>
            </a:r>
            <a:endPar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marL="343080" indent="-342720">
              <a:lnSpc>
                <a:spcPct val="100000"/>
              </a:lnSpc>
              <a:spcBef>
                <a:spcPts val="1001"/>
              </a:spcBef>
              <a:buClr>
                <a:srgbClr val="353535"/>
              </a:buClr>
              <a:buFont typeface="Wingdings 3" charset="2"/>
              <a:buChar char=""/>
            </a:pP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Art. 129, al. 2 CPC :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injonction</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de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rencontrer</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un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conciliateur</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de justice pour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une</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information  sur la conciliation,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si</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le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juge</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doit</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procéder</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à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une</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tentative de conciliation</a:t>
            </a:r>
          </a:p>
          <a:p>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Le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nombre</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d’UV</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accordées</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à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l’avocat</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en</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médiation</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judiciaire</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est</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revalorisé</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de 4 à 12 UV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décret</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n° 2020-1717 du 28 </a:t>
            </a:r>
            <a:r>
              <a:rPr lang="en-US" sz="1800" b="1"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déc</a:t>
            </a:r>
            <a:r>
              <a:rPr lang="en-US" sz="18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 2020)</a:t>
            </a:r>
          </a:p>
          <a:p>
            <a:pPr marL="0" indent="0">
              <a:buNone/>
            </a:pPr>
            <a:endParaRPr lang="fr-FR" sz="1700" dirty="0">
              <a:effectLst/>
              <a:latin typeface="+mn-lt"/>
              <a:ea typeface="Calibri" panose="020F0502020204030204" pitchFamily="34" charset="0"/>
            </a:endParaRPr>
          </a:p>
          <a:p>
            <a:pPr marL="0" indent="0">
              <a:buNone/>
            </a:pPr>
            <a:endParaRPr lang="fr-FR" dirty="0"/>
          </a:p>
        </p:txBody>
      </p:sp>
    </p:spTree>
    <p:extLst>
      <p:ext uri="{BB962C8B-B14F-4D97-AF65-F5344CB8AC3E}">
        <p14:creationId xmlns:p14="http://schemas.microsoft.com/office/powerpoint/2010/main" val="29185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AF7CD0D-399E-207D-DC6A-ED7A6549CDE0}"/>
              </a:ext>
            </a:extLst>
          </p:cNvPr>
          <p:cNvSpPr>
            <a:spLocks noGrp="1"/>
          </p:cNvSpPr>
          <p:nvPr>
            <p:ph idx="1"/>
          </p:nvPr>
        </p:nvSpPr>
        <p:spPr>
          <a:xfrm>
            <a:off x="337351" y="987427"/>
            <a:ext cx="11585360" cy="5368925"/>
          </a:xfrm>
        </p:spPr>
        <p:txBody>
          <a:bodyPr>
            <a:normAutofit fontScale="25000" lnSpcReduction="20000"/>
          </a:bodyPr>
          <a:lstStyle/>
          <a:p>
            <a:pPr marL="0" indent="0">
              <a:buNone/>
            </a:pPr>
            <a:endParaRPr lang="fr-FR" sz="1500" b="1" dirty="0">
              <a:effectLst/>
              <a:latin typeface="+mn-lt"/>
              <a:ea typeface="Calibri" panose="020F0502020204030204" pitchFamily="34" charset="0"/>
            </a:endParaRPr>
          </a:p>
          <a:p>
            <a:pPr marL="0" indent="0">
              <a:buNone/>
            </a:pPr>
            <a:r>
              <a:rPr lang="fr-FR" sz="6400" b="1" dirty="0">
                <a:latin typeface="+mn-lt"/>
                <a:ea typeface="Calibri" panose="020F0502020204030204" pitchFamily="34" charset="0"/>
              </a:rPr>
              <a:t>            </a:t>
            </a:r>
            <a:r>
              <a:rPr lang="fr-FR" sz="6400" b="1" dirty="0">
                <a:effectLst/>
                <a:latin typeface="+mn-lt"/>
                <a:ea typeface="Calibri" panose="020F0502020204030204" pitchFamily="34" charset="0"/>
              </a:rPr>
              <a:t>L’amiable préalable de l’article 750-1 CPC (annulé depuis le 22 septembre 2022, en cours de réécriture)</a:t>
            </a:r>
            <a:endParaRPr lang="fr-FR" sz="6400" dirty="0">
              <a:effectLst/>
              <a:latin typeface="+mn-lt"/>
              <a:ea typeface="Calibri" panose="020F0502020204030204" pitchFamily="34" charset="0"/>
            </a:endParaRPr>
          </a:p>
          <a:p>
            <a:pPr marL="457200" lvl="1" indent="0">
              <a:spcAft>
                <a:spcPts val="1200"/>
              </a:spcAft>
              <a:buNone/>
            </a:pPr>
            <a:endParaRPr lang="fr-FR" sz="6400" b="1" i="1" dirty="0">
              <a:solidFill>
                <a:srgbClr val="000000"/>
              </a:solidFill>
              <a:effectLst/>
              <a:latin typeface="+mn-lt"/>
              <a:ea typeface="Calibri" panose="020F0502020204030204" pitchFamily="34" charset="0"/>
            </a:endParaRPr>
          </a:p>
          <a:p>
            <a:pPr marL="457200" lvl="1" indent="0">
              <a:spcAft>
                <a:spcPts val="1200"/>
              </a:spcAft>
              <a:buNone/>
            </a:pPr>
            <a:r>
              <a:rPr lang="fr-FR" sz="6400" b="1" i="1" dirty="0">
                <a:solidFill>
                  <a:srgbClr val="000000"/>
                </a:solidFill>
                <a:effectLst/>
                <a:latin typeface="+mn-lt"/>
                <a:ea typeface="Calibri" panose="020F0502020204030204" pitchFamily="34" charset="0"/>
              </a:rPr>
              <a:t>« A peine d'irrecevabilité que le juge peut prononcer d'office</a:t>
            </a:r>
            <a:r>
              <a:rPr lang="fr-FR" sz="6400" i="1" dirty="0">
                <a:solidFill>
                  <a:srgbClr val="000000"/>
                </a:solidFill>
                <a:effectLst/>
                <a:latin typeface="+mn-lt"/>
                <a:ea typeface="Calibri" panose="020F0502020204030204" pitchFamily="34" charset="0"/>
              </a:rPr>
              <a:t>, </a:t>
            </a:r>
            <a:r>
              <a:rPr lang="fr-FR" sz="6400" b="1" i="1" dirty="0">
                <a:solidFill>
                  <a:srgbClr val="000000"/>
                </a:solidFill>
                <a:effectLst/>
                <a:latin typeface="+mn-lt"/>
                <a:ea typeface="Calibri" panose="020F0502020204030204" pitchFamily="34" charset="0"/>
              </a:rPr>
              <a:t>la demande en justice doit être précédée, au choix des parties, d'une tentative de conciliation menée par un conciliateur de justice</a:t>
            </a:r>
            <a:r>
              <a:rPr lang="fr-FR" sz="6400" i="1" dirty="0">
                <a:solidFill>
                  <a:srgbClr val="000000"/>
                </a:solidFill>
                <a:effectLst/>
                <a:latin typeface="+mn-lt"/>
                <a:ea typeface="Calibri" panose="020F0502020204030204" pitchFamily="34" charset="0"/>
              </a:rPr>
              <a:t>, d'une tentative de médiation ou d'une tentative de procédure participative, lorsqu'elle tend au paiement d'une somme n'excédant pas </a:t>
            </a:r>
            <a:r>
              <a:rPr lang="fr-FR" sz="6400" b="1" i="1" dirty="0">
                <a:solidFill>
                  <a:srgbClr val="000000"/>
                </a:solidFill>
                <a:effectLst/>
                <a:latin typeface="+mn-lt"/>
                <a:ea typeface="Calibri" panose="020F0502020204030204" pitchFamily="34" charset="0"/>
              </a:rPr>
              <a:t>5 000 euros </a:t>
            </a:r>
            <a:r>
              <a:rPr lang="fr-FR" sz="6400" i="1" dirty="0">
                <a:solidFill>
                  <a:srgbClr val="000000"/>
                </a:solidFill>
                <a:effectLst/>
                <a:latin typeface="+mn-lt"/>
                <a:ea typeface="Calibri" panose="020F0502020204030204" pitchFamily="34" charset="0"/>
              </a:rPr>
              <a:t>ou lorsqu'elle est relative à l'une des actions mentionnées aux articles </a:t>
            </a:r>
            <a:r>
              <a:rPr lang="fr-FR" sz="6400" b="1" i="1" u="sng" dirty="0">
                <a:solidFill>
                  <a:srgbClr val="000000"/>
                </a:solidFill>
                <a:effectLst/>
                <a:latin typeface="+mn-lt"/>
                <a:ea typeface="Calibri" panose="020F0502020204030204" pitchFamily="34" charset="0"/>
                <a:hlinkClick r:id="rId2" tooltip="Code de l"/>
              </a:rPr>
              <a:t>R. 211-3-4</a:t>
            </a:r>
            <a:r>
              <a:rPr lang="fr-FR" sz="6400" b="1" i="1" dirty="0">
                <a:solidFill>
                  <a:srgbClr val="000000"/>
                </a:solidFill>
                <a:effectLst/>
                <a:latin typeface="+mn-lt"/>
                <a:ea typeface="Calibri" panose="020F0502020204030204" pitchFamily="34" charset="0"/>
              </a:rPr>
              <a:t> et </a:t>
            </a:r>
            <a:r>
              <a:rPr lang="fr-FR" sz="6400" b="1" i="1" u="sng" dirty="0">
                <a:solidFill>
                  <a:srgbClr val="000000"/>
                </a:solidFill>
                <a:effectLst/>
                <a:latin typeface="+mn-lt"/>
                <a:ea typeface="Calibri" panose="020F0502020204030204" pitchFamily="34" charset="0"/>
                <a:hlinkClick r:id="rId3" tooltip="Code de l"/>
              </a:rPr>
              <a:t>R. 211-3-8</a:t>
            </a:r>
            <a:r>
              <a:rPr lang="fr-FR" sz="6400" b="1" i="1" dirty="0">
                <a:solidFill>
                  <a:srgbClr val="000000"/>
                </a:solidFill>
                <a:effectLst/>
                <a:latin typeface="+mn-lt"/>
                <a:ea typeface="Calibri" panose="020F0502020204030204" pitchFamily="34" charset="0"/>
              </a:rPr>
              <a:t> du code de l'organisation judiciaire ou à un trouble anormal de voisinage.</a:t>
            </a:r>
          </a:p>
          <a:p>
            <a:pPr marL="457200" lvl="1" indent="0">
              <a:spcAft>
                <a:spcPts val="1200"/>
              </a:spcAft>
              <a:buNone/>
            </a:pPr>
            <a:br>
              <a:rPr lang="fr-FR" sz="6400" i="1" dirty="0">
                <a:solidFill>
                  <a:srgbClr val="000000"/>
                </a:solidFill>
                <a:effectLst/>
                <a:latin typeface="+mn-lt"/>
                <a:ea typeface="Calibri" panose="020F0502020204030204" pitchFamily="34" charset="0"/>
              </a:rPr>
            </a:br>
            <a:br>
              <a:rPr lang="fr-FR" sz="6400" i="1" dirty="0">
                <a:solidFill>
                  <a:srgbClr val="000000"/>
                </a:solidFill>
                <a:effectLst/>
                <a:latin typeface="+mn-lt"/>
                <a:ea typeface="Calibri" panose="020F0502020204030204" pitchFamily="34" charset="0"/>
              </a:rPr>
            </a:br>
            <a:r>
              <a:rPr lang="fr-FR" sz="6400" i="1" dirty="0">
                <a:solidFill>
                  <a:srgbClr val="000000"/>
                </a:solidFill>
                <a:effectLst/>
                <a:latin typeface="+mn-lt"/>
                <a:ea typeface="Calibri" panose="020F0502020204030204" pitchFamily="34" charset="0"/>
              </a:rPr>
              <a:t>Les parties sont dispensées de l'obligation mentionnée au premier alinéa dans les cas suivants :</a:t>
            </a:r>
          </a:p>
          <a:p>
            <a:pPr marL="457200" lvl="1" indent="0">
              <a:spcAft>
                <a:spcPts val="1200"/>
              </a:spcAft>
              <a:buNone/>
            </a:pPr>
            <a:br>
              <a:rPr lang="fr-FR" sz="6400" i="1" dirty="0">
                <a:solidFill>
                  <a:srgbClr val="000000"/>
                </a:solidFill>
                <a:effectLst/>
                <a:latin typeface="+mn-lt"/>
                <a:ea typeface="Calibri" panose="020F0502020204030204" pitchFamily="34" charset="0"/>
              </a:rPr>
            </a:br>
            <a:r>
              <a:rPr lang="fr-FR" sz="6400" i="1" dirty="0">
                <a:solidFill>
                  <a:srgbClr val="000000"/>
                </a:solidFill>
                <a:effectLst/>
                <a:latin typeface="+mn-lt"/>
                <a:ea typeface="Calibri" panose="020F0502020204030204" pitchFamily="34" charset="0"/>
              </a:rPr>
              <a:t>1° Si l'une des parties au moins sollicite l'homologation d'un accord ;</a:t>
            </a:r>
            <a:br>
              <a:rPr lang="fr-FR" sz="6400" i="1" dirty="0">
                <a:solidFill>
                  <a:srgbClr val="000000"/>
                </a:solidFill>
                <a:effectLst/>
                <a:latin typeface="+mn-lt"/>
                <a:ea typeface="Calibri" panose="020F0502020204030204" pitchFamily="34" charset="0"/>
              </a:rPr>
            </a:br>
            <a:br>
              <a:rPr lang="fr-FR" sz="6400" i="1" dirty="0">
                <a:solidFill>
                  <a:srgbClr val="000000"/>
                </a:solidFill>
                <a:effectLst/>
                <a:latin typeface="+mn-lt"/>
                <a:ea typeface="Calibri" panose="020F0502020204030204" pitchFamily="34" charset="0"/>
              </a:rPr>
            </a:br>
            <a:r>
              <a:rPr lang="fr-FR" sz="6400" i="1" dirty="0">
                <a:solidFill>
                  <a:srgbClr val="000000"/>
                </a:solidFill>
                <a:effectLst/>
                <a:latin typeface="+mn-lt"/>
                <a:ea typeface="Calibri" panose="020F0502020204030204" pitchFamily="34" charset="0"/>
              </a:rPr>
              <a:t>2° Lorsque l'exercice d'un recours préalable est imposé auprès de l'auteur de la décision ;</a:t>
            </a:r>
            <a:br>
              <a:rPr lang="fr-FR" sz="6400" i="1" dirty="0">
                <a:solidFill>
                  <a:srgbClr val="000000"/>
                </a:solidFill>
                <a:effectLst/>
                <a:latin typeface="+mn-lt"/>
                <a:ea typeface="Calibri" panose="020F0502020204030204" pitchFamily="34" charset="0"/>
              </a:rPr>
            </a:br>
            <a:br>
              <a:rPr lang="fr-FR" sz="6400" i="1" dirty="0">
                <a:solidFill>
                  <a:srgbClr val="000000"/>
                </a:solidFill>
                <a:effectLst/>
                <a:latin typeface="+mn-lt"/>
                <a:ea typeface="Calibri" panose="020F0502020204030204" pitchFamily="34" charset="0"/>
              </a:rPr>
            </a:br>
            <a:r>
              <a:rPr lang="fr-FR" sz="6400" i="1" dirty="0">
                <a:solidFill>
                  <a:srgbClr val="000000"/>
                </a:solidFill>
                <a:effectLst/>
                <a:latin typeface="+mn-lt"/>
                <a:ea typeface="Calibri" panose="020F0502020204030204" pitchFamily="34" charset="0"/>
              </a:rPr>
              <a:t>3° Si l'absence de recours à l'un des modes de résolution amiable mentionnés au premier alinéa est justifiée par un motif légitime tenant soit à l'urgence manifeste soit aux circonstances de l'espèce rendant impossible une telle tentative ou nécessitant qu'une décision soit rendue non contradictoirement soit à l'indisponibilité de conciliateurs de justice entraînant l'organisation de la première réunion de conciliation dans un délai manifestement excessif au regard de la nature et des enjeux du litige ;</a:t>
            </a:r>
            <a:br>
              <a:rPr lang="fr-FR" sz="6400" i="1" dirty="0">
                <a:solidFill>
                  <a:srgbClr val="000000"/>
                </a:solidFill>
                <a:effectLst/>
                <a:latin typeface="+mn-lt"/>
                <a:ea typeface="Calibri" panose="020F0502020204030204" pitchFamily="34" charset="0"/>
              </a:rPr>
            </a:br>
            <a:br>
              <a:rPr lang="fr-FR" sz="6400" i="1" dirty="0">
                <a:solidFill>
                  <a:srgbClr val="000000"/>
                </a:solidFill>
                <a:effectLst/>
                <a:latin typeface="+mn-lt"/>
                <a:ea typeface="Calibri" panose="020F0502020204030204" pitchFamily="34" charset="0"/>
              </a:rPr>
            </a:br>
            <a:r>
              <a:rPr lang="fr-FR" sz="6400" i="1" dirty="0">
                <a:solidFill>
                  <a:srgbClr val="000000"/>
                </a:solidFill>
                <a:effectLst/>
                <a:latin typeface="+mn-lt"/>
                <a:ea typeface="Calibri" panose="020F0502020204030204" pitchFamily="34" charset="0"/>
              </a:rPr>
              <a:t>4° Si le juge ou l'autorité administrative doit, en application d'une disposition particulière, procéder à une tentative préalable de conciliation ;</a:t>
            </a:r>
            <a:endParaRPr lang="fr-FR" sz="6400" dirty="0">
              <a:effectLst/>
              <a:latin typeface="+mn-lt"/>
              <a:ea typeface="Calibri" panose="020F0502020204030204" pitchFamily="34" charset="0"/>
            </a:endParaRPr>
          </a:p>
          <a:p>
            <a:pPr marL="457200" lvl="1" indent="0">
              <a:spcAft>
                <a:spcPts val="1200"/>
              </a:spcAft>
              <a:buNone/>
            </a:pPr>
            <a:r>
              <a:rPr lang="fr-FR" sz="6400" i="1" dirty="0">
                <a:solidFill>
                  <a:srgbClr val="000000"/>
                </a:solidFill>
                <a:effectLst/>
                <a:latin typeface="+mn-lt"/>
                <a:ea typeface="Calibri" panose="020F0502020204030204" pitchFamily="34" charset="0"/>
              </a:rPr>
              <a:t>5° Si le créancier a vainement engagé une procédure simplifiée de recouvrement des petite</a:t>
            </a:r>
            <a:r>
              <a:rPr lang="fr-FR" sz="6400" dirty="0">
                <a:solidFill>
                  <a:srgbClr val="000000"/>
                </a:solidFill>
                <a:effectLst/>
                <a:latin typeface="+mn-lt"/>
                <a:ea typeface="Calibri" panose="020F0502020204030204" pitchFamily="34" charset="0"/>
              </a:rPr>
              <a:t>s </a:t>
            </a:r>
            <a:r>
              <a:rPr lang="fr-FR" sz="6400" i="1" dirty="0">
                <a:solidFill>
                  <a:srgbClr val="000000"/>
                </a:solidFill>
                <a:effectLst/>
                <a:latin typeface="+mn-lt"/>
                <a:ea typeface="Calibri" panose="020F0502020204030204" pitchFamily="34" charset="0"/>
              </a:rPr>
              <a:t>créances, conformément à l'</a:t>
            </a:r>
            <a:r>
              <a:rPr lang="fr-FR" sz="6400" i="1" u="sng" dirty="0">
                <a:solidFill>
                  <a:srgbClr val="000000"/>
                </a:solidFill>
                <a:effectLst/>
                <a:latin typeface="+mn-lt"/>
                <a:ea typeface="Calibri" panose="020F0502020204030204" pitchFamily="34" charset="0"/>
                <a:hlinkClick r:id="rId4" tooltip="Code des procédures civiles d"/>
              </a:rPr>
              <a:t>article L. 125-1 du code des procédures civiles d'exécution</a:t>
            </a:r>
            <a:r>
              <a:rPr lang="fr-FR" sz="6400" i="1" dirty="0">
                <a:solidFill>
                  <a:srgbClr val="000000"/>
                </a:solidFill>
                <a:effectLst/>
                <a:latin typeface="+mn-lt"/>
                <a:ea typeface="Calibri" panose="020F0502020204030204" pitchFamily="34" charset="0"/>
              </a:rPr>
              <a:t> »</a:t>
            </a:r>
            <a:endParaRPr lang="fr-FR" sz="6400" dirty="0">
              <a:effectLst/>
              <a:latin typeface="+mn-lt"/>
              <a:ea typeface="Calibri" panose="020F0502020204030204" pitchFamily="34" charset="0"/>
            </a:endParaRPr>
          </a:p>
          <a:p>
            <a:endParaRPr lang="fr-FR" sz="6400" dirty="0">
              <a:effectLst/>
              <a:latin typeface="+mn-lt"/>
              <a:ea typeface="Calibri" panose="020F0502020204030204" pitchFamily="34" charset="0"/>
            </a:endParaRPr>
          </a:p>
          <a:p>
            <a:pPr marL="0" indent="0">
              <a:buNone/>
            </a:pPr>
            <a:r>
              <a:rPr lang="fr-FR" sz="6400" b="1" dirty="0">
                <a:effectLst/>
                <a:latin typeface="+mn-lt"/>
                <a:ea typeface="Calibri" panose="020F0502020204030204" pitchFamily="34" charset="0"/>
              </a:rPr>
              <a:t> </a:t>
            </a:r>
            <a:endParaRPr lang="fr-FR" sz="6400" dirty="0">
              <a:effectLst/>
              <a:latin typeface="+mn-lt"/>
              <a:ea typeface="Calibri" panose="020F0502020204030204" pitchFamily="34" charset="0"/>
            </a:endParaRPr>
          </a:p>
          <a:p>
            <a:pPr marL="0" indent="0">
              <a:buNone/>
            </a:pPr>
            <a:r>
              <a:rPr lang="fr-FR" sz="1800" b="1" dirty="0">
                <a:effectLst/>
                <a:latin typeface="Times New Roman" panose="02020603050405020304" pitchFamily="18"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pPr marL="0" indent="0">
              <a:buNone/>
            </a:pPr>
            <a:endParaRPr lang="fr-FR" dirty="0"/>
          </a:p>
        </p:txBody>
      </p:sp>
      <p:sp>
        <p:nvSpPr>
          <p:cNvPr id="5" name="Espace réservé du pied de page 4">
            <a:extLst>
              <a:ext uri="{FF2B5EF4-FFF2-40B4-BE49-F238E27FC236}">
                <a16:creationId xmlns:a16="http://schemas.microsoft.com/office/drawing/2014/main" id="{2B00B40F-2154-5688-7EC5-C648C0F99BC1}"/>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5162231E-C6B2-F342-1EBD-F270FF4E1254}"/>
              </a:ext>
            </a:extLst>
          </p:cNvPr>
          <p:cNvSpPr>
            <a:spLocks noGrp="1"/>
          </p:cNvSpPr>
          <p:nvPr>
            <p:ph type="sldNum" sz="quarter" idx="12"/>
          </p:nvPr>
        </p:nvSpPr>
        <p:spPr/>
        <p:txBody>
          <a:bodyPr/>
          <a:lstStyle/>
          <a:p>
            <a:fld id="{38A3D1BC-4328-45BB-A374-B8780A0FC512}" type="slidenum">
              <a:rPr lang="fr-FR" smtClean="0"/>
              <a:pPr/>
              <a:t>34</a:t>
            </a:fld>
            <a:endParaRPr lang="fr-FR"/>
          </a:p>
        </p:txBody>
      </p:sp>
    </p:spTree>
    <p:extLst>
      <p:ext uri="{BB962C8B-B14F-4D97-AF65-F5344CB8AC3E}">
        <p14:creationId xmlns:p14="http://schemas.microsoft.com/office/powerpoint/2010/main" val="3173316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7BC2FCA-EBEE-23BF-4264-FD04E1472714}"/>
              </a:ext>
            </a:extLst>
          </p:cNvPr>
          <p:cNvSpPr>
            <a:spLocks noGrp="1"/>
          </p:cNvSpPr>
          <p:nvPr>
            <p:ph idx="1"/>
          </p:nvPr>
        </p:nvSpPr>
        <p:spPr>
          <a:xfrm>
            <a:off x="408373" y="861134"/>
            <a:ext cx="11319029" cy="5495217"/>
          </a:xfrm>
        </p:spPr>
        <p:txBody>
          <a:bodyPr>
            <a:normAutofit fontScale="25000" lnSpcReduction="20000"/>
          </a:bodyPr>
          <a:lstStyle/>
          <a:p>
            <a:pPr marL="0" indent="0">
              <a:buNone/>
            </a:pPr>
            <a:r>
              <a:rPr lang="fr-FR" sz="1800" b="1" dirty="0">
                <a:effectLst/>
                <a:latin typeface="Times New Roman" panose="02020603050405020304" pitchFamily="18"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pPr marL="457200" lvl="1" indent="0">
              <a:buNone/>
            </a:pPr>
            <a:r>
              <a:rPr lang="fr-FR" sz="6400" b="1" dirty="0">
                <a:effectLst/>
                <a:latin typeface="+mn-lt"/>
                <a:ea typeface="Calibri" panose="020F0502020204030204" pitchFamily="34" charset="0"/>
              </a:rPr>
              <a:t>Applicable en matière de référé</a:t>
            </a:r>
            <a:endParaRPr lang="fr-FR" sz="6400" dirty="0">
              <a:effectLst/>
              <a:latin typeface="+mn-lt"/>
              <a:ea typeface="Calibri" panose="020F0502020204030204" pitchFamily="34" charset="0"/>
            </a:endParaRPr>
          </a:p>
          <a:p>
            <a:pPr marL="457200" lvl="1" indent="0" algn="just">
              <a:lnSpc>
                <a:spcPts val="1300"/>
              </a:lnSpc>
              <a:spcBef>
                <a:spcPts val="1000"/>
              </a:spcBef>
              <a:buNone/>
            </a:pPr>
            <a:r>
              <a:rPr lang="fr-FR" sz="6400" b="1" dirty="0">
                <a:solidFill>
                  <a:srgbClr val="000000"/>
                </a:solidFill>
                <a:effectLst/>
                <a:latin typeface="+mn-lt"/>
                <a:ea typeface="Arial" panose="020B0604020202020204" pitchFamily="34" charset="0"/>
                <a:cs typeface="Times New Roman" panose="02020603050405020304" pitchFamily="18" charset="0"/>
              </a:rPr>
              <a:t>Cass. 2e civ., 14 avr. 2022, n° 20-22.886, F-B : JurisData n° 2022-005815</a:t>
            </a:r>
            <a:endParaRPr lang="fr-FR" sz="6400" dirty="0">
              <a:effectLst/>
              <a:latin typeface="+mn-lt"/>
              <a:ea typeface="Calibri" panose="020F0502020204030204" pitchFamily="34" charset="0"/>
              <a:cs typeface="Times New Roman" panose="02020603050405020304" pitchFamily="18" charset="0"/>
            </a:endParaRPr>
          </a:p>
          <a:p>
            <a:pPr marL="457200" lvl="1" indent="0">
              <a:buNone/>
            </a:pPr>
            <a:r>
              <a:rPr lang="fr-FR" sz="6400" dirty="0">
                <a:effectLst/>
                <a:latin typeface="+mn-lt"/>
                <a:ea typeface="Calibri" panose="020F0502020204030204" pitchFamily="34" charset="0"/>
              </a:rPr>
              <a:t> </a:t>
            </a:r>
          </a:p>
          <a:p>
            <a:pPr marL="914400" lvl="2" indent="0">
              <a:buNone/>
            </a:pPr>
            <a:r>
              <a:rPr lang="fr-FR" sz="6400" b="1" dirty="0">
                <a:effectLst/>
                <a:latin typeface="+mn-lt"/>
                <a:ea typeface="Calibri" panose="020F0502020204030204" pitchFamily="34" charset="0"/>
              </a:rPr>
              <a:t>Annulation par le Conseil d’Etat</a:t>
            </a:r>
          </a:p>
          <a:p>
            <a:pPr marL="914400" lvl="2" indent="0">
              <a:buNone/>
            </a:pPr>
            <a:endParaRPr lang="fr-FR" sz="6400" dirty="0">
              <a:effectLst/>
              <a:latin typeface="+mn-lt"/>
              <a:ea typeface="Calibri" panose="020F0502020204030204" pitchFamily="34" charset="0"/>
            </a:endParaRPr>
          </a:p>
          <a:p>
            <a:pPr lvl="2" indent="0">
              <a:buNone/>
            </a:pPr>
            <a:r>
              <a:rPr lang="fr-FR" sz="6400" dirty="0">
                <a:effectLst/>
                <a:latin typeface="+mn-lt"/>
                <a:ea typeface="Calibri" panose="020F0502020204030204" pitchFamily="34" charset="0"/>
              </a:rPr>
              <a:t> Les dispositions de l’article n’ont pas défini de façon suffisamment précise les modalités et le ou les délais selon lesquels l’indisponibilité du conciliateur pourra être considéré comme établi pour pouvoir saisir le juge</a:t>
            </a:r>
          </a:p>
          <a:p>
            <a:pPr marL="457200" lvl="1" indent="0">
              <a:buNone/>
            </a:pPr>
            <a:endParaRPr lang="fr-FR" sz="6400" b="1" i="1" dirty="0">
              <a:solidFill>
                <a:srgbClr val="000000"/>
              </a:solidFill>
              <a:effectLst/>
              <a:latin typeface="+mn-lt"/>
              <a:ea typeface="Calibri" panose="020F0502020204030204" pitchFamily="34" charset="0"/>
            </a:endParaRPr>
          </a:p>
          <a:p>
            <a:pPr marL="457200" lvl="1" indent="0">
              <a:buNone/>
            </a:pPr>
            <a:r>
              <a:rPr lang="fr-FR" sz="6400" b="1" i="1" dirty="0">
                <a:solidFill>
                  <a:srgbClr val="000000"/>
                </a:solidFill>
                <a:effectLst/>
                <a:latin typeface="+mn-lt"/>
                <a:ea typeface="Calibri" panose="020F0502020204030204" pitchFamily="34" charset="0"/>
              </a:rPr>
              <a:t>Conseil d'État</a:t>
            </a:r>
            <a:r>
              <a:rPr lang="fr-FR" sz="6400" b="1" dirty="0">
                <a:solidFill>
                  <a:srgbClr val="000000"/>
                </a:solidFill>
                <a:effectLst/>
                <a:latin typeface="+mn-lt"/>
                <a:ea typeface="Calibri" panose="020F0502020204030204" pitchFamily="34" charset="0"/>
              </a:rPr>
              <a:t> </a:t>
            </a:r>
            <a:r>
              <a:rPr lang="fr-FR" sz="6400" b="1" dirty="0" err="1">
                <a:solidFill>
                  <a:srgbClr val="000000"/>
                </a:solidFill>
                <a:effectLst/>
                <a:latin typeface="+mn-lt"/>
                <a:ea typeface="Calibri" panose="020F0502020204030204" pitchFamily="34" charset="0"/>
              </a:rPr>
              <a:t>Ch</a:t>
            </a:r>
            <a:r>
              <a:rPr lang="fr-FR" sz="6400" b="1" dirty="0">
                <a:solidFill>
                  <a:srgbClr val="000000"/>
                </a:solidFill>
                <a:effectLst/>
                <a:latin typeface="+mn-lt"/>
                <a:ea typeface="Calibri" panose="020F0502020204030204" pitchFamily="34" charset="0"/>
              </a:rPr>
              <a:t> Réunies 436.939 du </a:t>
            </a:r>
            <a:r>
              <a:rPr lang="fr-FR" sz="6400" b="1" i="1" dirty="0">
                <a:solidFill>
                  <a:srgbClr val="000000"/>
                </a:solidFill>
                <a:effectLst/>
                <a:latin typeface="+mn-lt"/>
                <a:ea typeface="Calibri" panose="020F0502020204030204" pitchFamily="34" charset="0"/>
              </a:rPr>
              <a:t>22 septembre 2022</a:t>
            </a:r>
          </a:p>
          <a:p>
            <a:pPr marL="457200" lvl="1" indent="0">
              <a:buNone/>
            </a:pPr>
            <a:endParaRPr lang="fr-FR" sz="6400" dirty="0">
              <a:effectLst/>
              <a:latin typeface="+mn-lt"/>
              <a:ea typeface="Calibri" panose="020F0502020204030204" pitchFamily="34" charset="0"/>
            </a:endParaRPr>
          </a:p>
          <a:p>
            <a:pPr marL="457200" lvl="1" indent="0">
              <a:buNone/>
            </a:pPr>
            <a:r>
              <a:rPr lang="fr-FR" sz="6400" dirty="0">
                <a:effectLst/>
                <a:latin typeface="+mn-lt"/>
                <a:ea typeface="Calibri" panose="020F0502020204030204" pitchFamily="34" charset="0"/>
              </a:rPr>
              <a:t>Application dans le temps de l’arrêt : application aux affaires en cours et pas d’effet rétroactif sur les procédures déjà abouties</a:t>
            </a:r>
          </a:p>
          <a:p>
            <a:pPr marL="457200" lvl="1" indent="0">
              <a:buNone/>
            </a:pPr>
            <a:endParaRPr lang="fr-FR" sz="6400" b="1" dirty="0">
              <a:effectLst/>
              <a:latin typeface="+mn-lt"/>
              <a:ea typeface="Calibri" panose="020F0502020204030204" pitchFamily="34" charset="0"/>
            </a:endParaRPr>
          </a:p>
          <a:p>
            <a:pPr marL="457200" lvl="1" indent="0">
              <a:buNone/>
            </a:pPr>
            <a:endParaRPr lang="fr-FR" sz="6400" b="1" dirty="0">
              <a:effectLst/>
              <a:latin typeface="+mn-lt"/>
              <a:ea typeface="Calibri" panose="020F0502020204030204" pitchFamily="34" charset="0"/>
            </a:endParaRPr>
          </a:p>
          <a:p>
            <a:pPr marL="457200" lvl="1" indent="0">
              <a:buNone/>
            </a:pPr>
            <a:r>
              <a:rPr lang="fr-FR" sz="6400" b="1" dirty="0">
                <a:effectLst/>
                <a:latin typeface="+mn-lt"/>
                <a:ea typeface="Calibri" panose="020F0502020204030204" pitchFamily="34" charset="0"/>
              </a:rPr>
              <a:t>Retour au régime antérieur </a:t>
            </a:r>
            <a:endParaRPr lang="fr-FR" sz="6400" dirty="0">
              <a:effectLst/>
              <a:latin typeface="+mn-lt"/>
              <a:ea typeface="Calibri" panose="020F0502020204030204" pitchFamily="34" charset="0"/>
            </a:endParaRPr>
          </a:p>
          <a:p>
            <a:pPr marL="457200" lvl="1" indent="0">
              <a:buNone/>
            </a:pPr>
            <a:endParaRPr lang="fr-FR" sz="6400" dirty="0">
              <a:effectLst/>
              <a:latin typeface="+mn-lt"/>
              <a:ea typeface="Calibri" panose="020F0502020204030204" pitchFamily="34" charset="0"/>
            </a:endParaRPr>
          </a:p>
          <a:p>
            <a:pPr marL="457200" lvl="1" indent="0">
              <a:buNone/>
            </a:pPr>
            <a:r>
              <a:rPr lang="fr-FR" sz="6400" dirty="0">
                <a:effectLst/>
                <a:latin typeface="+mn-lt"/>
                <a:ea typeface="Calibri" panose="020F0502020204030204" pitchFamily="34" charset="0"/>
              </a:rPr>
              <a:t>Article 4 loi 2016-1547 du 18 novembre 2016 de modernisation de la justice </a:t>
            </a:r>
          </a:p>
          <a:p>
            <a:pPr marL="457200" lvl="1" indent="0">
              <a:buNone/>
            </a:pPr>
            <a:r>
              <a:rPr lang="fr-FR" sz="6400" i="1" dirty="0">
                <a:solidFill>
                  <a:srgbClr val="000000"/>
                </a:solidFill>
                <a:effectLst/>
                <a:latin typeface="+mn-lt"/>
                <a:ea typeface="Calibri" panose="020F0502020204030204" pitchFamily="34" charset="0"/>
              </a:rPr>
              <a:t>A peine d'irrecevabilité que le juge peut prononcer d'office, la saisine du tribunal d'instance par déclaration au greffe doit être précédée d'une tentative de conciliation menée par un conciliateur de justice, sauf :</a:t>
            </a:r>
            <a:br>
              <a:rPr lang="fr-FR" sz="6400" i="1" dirty="0">
                <a:solidFill>
                  <a:srgbClr val="000000"/>
                </a:solidFill>
                <a:effectLst/>
                <a:latin typeface="+mn-lt"/>
                <a:ea typeface="Calibri" panose="020F0502020204030204" pitchFamily="34" charset="0"/>
              </a:rPr>
            </a:br>
            <a:r>
              <a:rPr lang="fr-FR" sz="6400" i="1" dirty="0">
                <a:solidFill>
                  <a:srgbClr val="000000"/>
                </a:solidFill>
                <a:effectLst/>
                <a:latin typeface="+mn-lt"/>
                <a:ea typeface="Calibri" panose="020F0502020204030204" pitchFamily="34" charset="0"/>
              </a:rPr>
              <a:t>1° Si l'une des parties au moins sollicite l'homologation d'un accord ;</a:t>
            </a:r>
            <a:br>
              <a:rPr lang="fr-FR" sz="6400" i="1" dirty="0">
                <a:solidFill>
                  <a:srgbClr val="000000"/>
                </a:solidFill>
                <a:effectLst/>
                <a:latin typeface="+mn-lt"/>
                <a:ea typeface="Calibri" panose="020F0502020204030204" pitchFamily="34" charset="0"/>
              </a:rPr>
            </a:br>
            <a:r>
              <a:rPr lang="fr-FR" sz="6400" i="1" dirty="0">
                <a:solidFill>
                  <a:srgbClr val="000000"/>
                </a:solidFill>
                <a:effectLst/>
                <a:latin typeface="+mn-lt"/>
                <a:ea typeface="Calibri" panose="020F0502020204030204" pitchFamily="34" charset="0"/>
              </a:rPr>
              <a:t>2° Si les parties justifient d'autres diligences entreprises en vue de parvenir à une résolution amiable de leur litige ;</a:t>
            </a:r>
            <a:br>
              <a:rPr lang="fr-FR" sz="6400" i="1" dirty="0">
                <a:solidFill>
                  <a:srgbClr val="000000"/>
                </a:solidFill>
                <a:effectLst/>
                <a:latin typeface="+mn-lt"/>
                <a:ea typeface="Calibri" panose="020F0502020204030204" pitchFamily="34" charset="0"/>
              </a:rPr>
            </a:br>
            <a:r>
              <a:rPr lang="fr-FR" sz="6400" i="1" dirty="0">
                <a:solidFill>
                  <a:srgbClr val="000000"/>
                </a:solidFill>
                <a:effectLst/>
                <a:latin typeface="+mn-lt"/>
                <a:ea typeface="Calibri" panose="020F0502020204030204" pitchFamily="34" charset="0"/>
              </a:rPr>
              <a:t>3° Si l'absence de recours à la conciliation est justifiée par un motif légitime.</a:t>
            </a:r>
            <a:endParaRPr lang="fr-FR" sz="6400" dirty="0">
              <a:effectLst/>
              <a:latin typeface="+mn-lt"/>
              <a:ea typeface="Calibri" panose="020F0502020204030204" pitchFamily="34" charset="0"/>
            </a:endParaRPr>
          </a:p>
          <a:p>
            <a:pPr marL="457200" lvl="1" indent="0">
              <a:buNone/>
            </a:pPr>
            <a:r>
              <a:rPr lang="fr-FR" sz="6400" dirty="0">
                <a:effectLst/>
                <a:latin typeface="+mn-lt"/>
                <a:ea typeface="Calibri" panose="020F0502020204030204" pitchFamily="34" charset="0"/>
              </a:rPr>
              <a:t> </a:t>
            </a:r>
          </a:p>
          <a:p>
            <a:pPr marL="457200" lvl="1" indent="0">
              <a:buNone/>
            </a:pPr>
            <a:r>
              <a:rPr lang="fr-FR" sz="4900" dirty="0">
                <a:effectLst/>
                <a:latin typeface="+mn-lt"/>
                <a:ea typeface="Calibri" panose="020F0502020204030204" pitchFamily="34" charset="0"/>
              </a:rPr>
              <a:t> </a:t>
            </a:r>
          </a:p>
          <a:p>
            <a:pPr marL="0" indent="0">
              <a:buNone/>
            </a:pPr>
            <a:r>
              <a:rPr lang="fr-FR" sz="4900" dirty="0">
                <a:effectLst/>
                <a:latin typeface="+mn-lt"/>
                <a:ea typeface="Calibri" panose="020F0502020204030204" pitchFamily="34" charset="0"/>
              </a:rPr>
              <a:t> </a:t>
            </a:r>
          </a:p>
          <a:p>
            <a:pPr marL="0" indent="0">
              <a:buNone/>
            </a:pPr>
            <a:r>
              <a:rPr lang="fr-FR" sz="1700" dirty="0">
                <a:effectLst/>
                <a:latin typeface="Times New Roman" panose="02020603050405020304" pitchFamily="18" charset="0"/>
                <a:ea typeface="Calibri" panose="020F0502020204030204" pitchFamily="34" charset="0"/>
              </a:rPr>
              <a:t> </a:t>
            </a:r>
            <a:endParaRPr lang="fr-FR" sz="1700" dirty="0">
              <a:effectLst/>
              <a:latin typeface="Calibri" panose="020F0502020204030204" pitchFamily="34" charset="0"/>
              <a:ea typeface="Calibri" panose="020F0502020204030204" pitchFamily="34" charset="0"/>
            </a:endParaRPr>
          </a:p>
          <a:p>
            <a:pPr marL="0" indent="0">
              <a:buNone/>
            </a:pPr>
            <a:endParaRPr lang="fr-FR" dirty="0"/>
          </a:p>
        </p:txBody>
      </p:sp>
      <p:sp>
        <p:nvSpPr>
          <p:cNvPr id="5" name="Espace réservé du pied de page 4">
            <a:extLst>
              <a:ext uri="{FF2B5EF4-FFF2-40B4-BE49-F238E27FC236}">
                <a16:creationId xmlns:a16="http://schemas.microsoft.com/office/drawing/2014/main" id="{B5018088-EEC0-1B68-1E5F-BDB19C3795B3}"/>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FBE8787A-3497-CB4D-2782-BF7ED6B9BADF}"/>
              </a:ext>
            </a:extLst>
          </p:cNvPr>
          <p:cNvSpPr>
            <a:spLocks noGrp="1"/>
          </p:cNvSpPr>
          <p:nvPr>
            <p:ph type="sldNum" sz="quarter" idx="12"/>
          </p:nvPr>
        </p:nvSpPr>
        <p:spPr/>
        <p:txBody>
          <a:bodyPr/>
          <a:lstStyle/>
          <a:p>
            <a:fld id="{38A3D1BC-4328-45BB-A374-B8780A0FC512}" type="slidenum">
              <a:rPr lang="fr-FR" smtClean="0"/>
              <a:pPr/>
              <a:t>35</a:t>
            </a:fld>
            <a:endParaRPr lang="fr-FR"/>
          </a:p>
        </p:txBody>
      </p:sp>
    </p:spTree>
    <p:extLst>
      <p:ext uri="{BB962C8B-B14F-4D97-AF65-F5344CB8AC3E}">
        <p14:creationId xmlns:p14="http://schemas.microsoft.com/office/powerpoint/2010/main" val="1340613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7BC2FCA-EBEE-23BF-4264-FD04E1472714}"/>
              </a:ext>
            </a:extLst>
          </p:cNvPr>
          <p:cNvSpPr>
            <a:spLocks noGrp="1"/>
          </p:cNvSpPr>
          <p:nvPr>
            <p:ph idx="1"/>
          </p:nvPr>
        </p:nvSpPr>
        <p:spPr>
          <a:xfrm>
            <a:off x="408373" y="861134"/>
            <a:ext cx="11319029" cy="5495217"/>
          </a:xfrm>
        </p:spPr>
        <p:txBody>
          <a:bodyPr>
            <a:normAutofit fontScale="55000" lnSpcReduction="20000"/>
          </a:bodyPr>
          <a:lstStyle/>
          <a:p>
            <a:pPr marL="0" indent="0">
              <a:buNone/>
            </a:pPr>
            <a:endParaRPr lang="fr-FR" sz="1800" b="1" dirty="0">
              <a:effectLst/>
              <a:latin typeface="Times New Roman" panose="02020603050405020304" pitchFamily="18" charset="0"/>
              <a:ea typeface="Calibri" panose="020F0502020204030204" pitchFamily="34" charset="0"/>
            </a:endParaRPr>
          </a:p>
          <a:p>
            <a:pPr marL="0" indent="0">
              <a:buNone/>
            </a:pPr>
            <a:endParaRPr lang="fr-FR" sz="1800" b="1" dirty="0">
              <a:latin typeface="Times New Roman" panose="02020603050405020304" pitchFamily="18" charset="0"/>
              <a:ea typeface="Calibri" panose="020F0502020204030204" pitchFamily="34" charset="0"/>
            </a:endParaRPr>
          </a:p>
          <a:p>
            <a:pPr marL="0" indent="0">
              <a:buNone/>
            </a:pPr>
            <a:r>
              <a:rPr lang="fr-FR" sz="1800" b="1" dirty="0">
                <a:effectLst/>
                <a:latin typeface="Times New Roman" panose="02020603050405020304" pitchFamily="18" charset="0"/>
                <a:ea typeface="Calibri" panose="020F0502020204030204" pitchFamily="34" charset="0"/>
              </a:rPr>
              <a:t> Exceptions :</a:t>
            </a:r>
          </a:p>
          <a:p>
            <a:r>
              <a:rPr lang="fr-FR" sz="1800" dirty="0"/>
              <a:t>Sauf art. L. 314-26 C. cons. : crédits à la consommation (JCP), crédits immobiliers, contentieux du regroupement de crédits… </a:t>
            </a:r>
          </a:p>
          <a:p>
            <a:r>
              <a:rPr lang="fr-FR" sz="1800" dirty="0"/>
              <a:t>voir art. 4 de la loi n° 2016-1547 du 18 nov. 2016 de modernisation de la justice du XXIe siècle (modifié par l’art. 3 de la loi n° 2019-222 du 23 mars 2019 de programmation 2018-2022 et de réforme pour la justice) précisant, in fine, que « cette obligation ne s’applique pas aux litiges relatifs à l’application des dispositions mentionnées à l’article L. 314-26 du code de la consommation » </a:t>
            </a:r>
          </a:p>
          <a:p>
            <a:r>
              <a:rPr lang="fr-FR" sz="1800" b="1" dirty="0"/>
              <a:t>Les demandes indéterminées ne sont pas concernées : la jurisprudence des cours d’appel est assez abondante et malaisée à synthétiser !</a:t>
            </a:r>
            <a:endParaRPr lang="fr-FR" sz="1800" dirty="0">
              <a:latin typeface="Calibri" panose="020F0502020204030204" pitchFamily="34" charset="0"/>
            </a:endParaRPr>
          </a:p>
          <a:p>
            <a:r>
              <a:rPr lang="fr-FR" sz="1800" dirty="0">
                <a:latin typeface="Calibri" panose="020F0502020204030204" pitchFamily="34" charset="0"/>
                <a:ea typeface="Calibri" panose="020F0502020204030204" pitchFamily="34" charset="0"/>
              </a:rPr>
              <a:t>Référé ? </a:t>
            </a:r>
            <a:r>
              <a:rPr lang="fr-FR" sz="1800" b="1" dirty="0" err="1"/>
              <a:t>Civ</a:t>
            </a:r>
            <a:r>
              <a:rPr lang="fr-FR" sz="1800" b="1" dirty="0"/>
              <a:t>. 2</a:t>
            </a:r>
            <a:r>
              <a:rPr lang="fr-FR" sz="1800" b="1" baseline="30000" dirty="0"/>
              <a:t>e</a:t>
            </a:r>
            <a:r>
              <a:rPr lang="fr-FR" sz="1800" b="1" dirty="0"/>
              <a:t>, 14 avril 2022, n° </a:t>
            </a:r>
            <a:r>
              <a:rPr lang="fr-FR" sz="1800" b="1" dirty="0">
                <a:solidFill>
                  <a:srgbClr val="212529"/>
                </a:solidFill>
                <a:latin typeface="open-sans"/>
              </a:rPr>
              <a:t>20-22.886</a:t>
            </a:r>
          </a:p>
          <a:p>
            <a:r>
              <a:rPr lang="fr-FR" sz="1800" b="1" dirty="0"/>
              <a:t>  </a:t>
            </a:r>
            <a:br>
              <a:rPr lang="fr-FR" sz="1800" dirty="0"/>
            </a:br>
            <a:r>
              <a:rPr lang="fr-FR" sz="1800" dirty="0">
                <a:solidFill>
                  <a:srgbClr val="212529"/>
                </a:solidFill>
                <a:latin typeface="open-sans"/>
              </a:rPr>
              <a:t>5. Mme [J] et Mme [K] contestent la recevabilité des griefs. Elles soutiennent qu'ils sont dépourvus d'intérêt dans la mesure où, étant constant qu'aucun préalable de résolution du litige n'a été entrepris, la société ne justifie pas en quoi le fait que le juge des référés se soit fondé sur une nullité de l'assignation plutôt que sur une irrecevabilité de la demande lui cause préjudice.</a:t>
            </a:r>
            <a:br>
              <a:rPr lang="fr-FR" sz="1800" dirty="0"/>
            </a:br>
            <a:r>
              <a:rPr lang="fr-FR" sz="1800" b="1" dirty="0">
                <a:solidFill>
                  <a:srgbClr val="212529"/>
                </a:solidFill>
                <a:latin typeface="open-sans"/>
              </a:rPr>
              <a:t>6. Cependant, la tentative de résolution amiable du litige n'étant pas, par principe, exclue en matière de référé, l'absence de recours à un mode de résolution amiable dans une telle hypothèse pouvant, le cas échéant, être justifiée par un motif légitime au sens de l'article 750-1, alinéa 2, 3° du code de procédure civile, la société dispose d'un intérêt à contester les chefs de dispositifs ainsi attaqués.</a:t>
            </a:r>
          </a:p>
          <a:p>
            <a:r>
              <a:rPr lang="fr-FR" sz="1600" b="1" dirty="0" err="1"/>
              <a:t>Civ</a:t>
            </a:r>
            <a:r>
              <a:rPr lang="fr-FR" sz="1600" b="1" dirty="0"/>
              <a:t>. 3</a:t>
            </a:r>
            <a:r>
              <a:rPr lang="fr-FR" sz="1600" b="1" baseline="30000" dirty="0"/>
              <a:t>e</a:t>
            </a:r>
            <a:r>
              <a:rPr lang="fr-FR" sz="1600" b="1" dirty="0"/>
              <a:t>, 13 juillet 2022, n°21-18.796</a:t>
            </a:r>
          </a:p>
          <a:p>
            <a:r>
              <a:rPr lang="fr-FR" sz="1800" dirty="0"/>
              <a:t>9. Il est jugé que des dispositions légales instituant une procédure de médiation préalable et obligatoire ne font pas obstacle à la saisine du juge des référés en cas de trouble manifestement illicite ou de dommage imminent (1re </a:t>
            </a:r>
            <a:r>
              <a:rPr lang="fr-FR" sz="1800" dirty="0" err="1"/>
              <a:t>Civ</a:t>
            </a:r>
            <a:r>
              <a:rPr lang="fr-FR" sz="1800" dirty="0"/>
              <a:t>., 24 novembre 2021, pourvoi n° 20-15.789, publié). </a:t>
            </a:r>
            <a:br>
              <a:rPr lang="fr-FR" sz="1800" dirty="0"/>
            </a:br>
            <a:br>
              <a:rPr lang="fr-FR" sz="1800" dirty="0"/>
            </a:br>
            <a:r>
              <a:rPr lang="fr-FR" sz="1800" dirty="0"/>
              <a:t>10. En conséquence, en cas de trouble manifestement illicite ou de dommage imminent, les dispositions de l'article R. 141-5 du code du sport instituant une procédure de conciliation obligatoire et préalable ne font pas obstacle à la saisine du juge des référés.</a:t>
            </a:r>
            <a:br>
              <a:rPr lang="fr-FR" sz="1800" dirty="0"/>
            </a:br>
            <a:br>
              <a:rPr lang="fr-FR" sz="1800" b="1" dirty="0"/>
            </a:br>
            <a:endParaRPr lang="fr-FR" sz="1800" dirty="0">
              <a:latin typeface="Calibri" panose="020F0502020204030204" pitchFamily="34" charset="0"/>
              <a:ea typeface="Calibri" panose="020F0502020204030204" pitchFamily="34" charset="0"/>
            </a:endParaRPr>
          </a:p>
          <a:p>
            <a:pPr marL="457200" lvl="1" indent="0">
              <a:buNone/>
            </a:pPr>
            <a:r>
              <a:rPr lang="fr-FR" sz="6400" dirty="0">
                <a:effectLst/>
                <a:latin typeface="+mn-lt"/>
                <a:ea typeface="Calibri" panose="020F0502020204030204" pitchFamily="34" charset="0"/>
              </a:rPr>
              <a:t> </a:t>
            </a:r>
          </a:p>
          <a:p>
            <a:pPr marL="457200" lvl="1" indent="0">
              <a:buNone/>
            </a:pPr>
            <a:r>
              <a:rPr lang="fr-FR" sz="4900" dirty="0">
                <a:effectLst/>
                <a:latin typeface="+mn-lt"/>
                <a:ea typeface="Calibri" panose="020F0502020204030204" pitchFamily="34" charset="0"/>
              </a:rPr>
              <a:t> </a:t>
            </a:r>
          </a:p>
          <a:p>
            <a:pPr marL="0" indent="0">
              <a:buNone/>
            </a:pPr>
            <a:r>
              <a:rPr lang="fr-FR" sz="4900" dirty="0">
                <a:effectLst/>
                <a:latin typeface="+mn-lt"/>
                <a:ea typeface="Calibri" panose="020F0502020204030204" pitchFamily="34" charset="0"/>
              </a:rPr>
              <a:t> </a:t>
            </a:r>
          </a:p>
          <a:p>
            <a:pPr marL="0" indent="0">
              <a:buNone/>
            </a:pPr>
            <a:r>
              <a:rPr lang="fr-FR" sz="1700" dirty="0">
                <a:effectLst/>
                <a:latin typeface="Times New Roman" panose="02020603050405020304" pitchFamily="18" charset="0"/>
                <a:ea typeface="Calibri" panose="020F0502020204030204" pitchFamily="34" charset="0"/>
              </a:rPr>
              <a:t> </a:t>
            </a:r>
            <a:endParaRPr lang="fr-FR" sz="1700" dirty="0">
              <a:effectLst/>
              <a:latin typeface="Calibri" panose="020F0502020204030204" pitchFamily="34" charset="0"/>
              <a:ea typeface="Calibri" panose="020F0502020204030204" pitchFamily="34" charset="0"/>
            </a:endParaRPr>
          </a:p>
          <a:p>
            <a:pPr marL="0" indent="0">
              <a:buNone/>
            </a:pPr>
            <a:endParaRPr lang="fr-FR" dirty="0"/>
          </a:p>
        </p:txBody>
      </p:sp>
      <p:sp>
        <p:nvSpPr>
          <p:cNvPr id="5" name="Espace réservé du pied de page 4">
            <a:extLst>
              <a:ext uri="{FF2B5EF4-FFF2-40B4-BE49-F238E27FC236}">
                <a16:creationId xmlns:a16="http://schemas.microsoft.com/office/drawing/2014/main" id="{B5018088-EEC0-1B68-1E5F-BDB19C3795B3}"/>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FBE8787A-3497-CB4D-2782-BF7ED6B9BADF}"/>
              </a:ext>
            </a:extLst>
          </p:cNvPr>
          <p:cNvSpPr>
            <a:spLocks noGrp="1"/>
          </p:cNvSpPr>
          <p:nvPr>
            <p:ph type="sldNum" sz="quarter" idx="12"/>
          </p:nvPr>
        </p:nvSpPr>
        <p:spPr/>
        <p:txBody>
          <a:bodyPr/>
          <a:lstStyle/>
          <a:p>
            <a:fld id="{38A3D1BC-4328-45BB-A374-B8780A0FC512}" type="slidenum">
              <a:rPr lang="fr-FR" smtClean="0"/>
              <a:pPr/>
              <a:t>36</a:t>
            </a:fld>
            <a:endParaRPr lang="fr-FR"/>
          </a:p>
        </p:txBody>
      </p:sp>
    </p:spTree>
    <p:extLst>
      <p:ext uri="{BB962C8B-B14F-4D97-AF65-F5344CB8AC3E}">
        <p14:creationId xmlns:p14="http://schemas.microsoft.com/office/powerpoint/2010/main" val="238610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C79E94C-DD77-09ED-2E78-8A18E006E1BA}"/>
              </a:ext>
            </a:extLst>
          </p:cNvPr>
          <p:cNvSpPr>
            <a:spLocks noGrp="1"/>
          </p:cNvSpPr>
          <p:nvPr>
            <p:ph idx="1"/>
          </p:nvPr>
        </p:nvSpPr>
        <p:spPr>
          <a:xfrm>
            <a:off x="417249" y="987427"/>
            <a:ext cx="11274641" cy="5368925"/>
          </a:xfrm>
        </p:spPr>
        <p:txBody>
          <a:bodyPr>
            <a:normAutofit fontScale="25000" lnSpcReduction="20000"/>
          </a:bodyPr>
          <a:lstStyle/>
          <a:p>
            <a:pPr marL="457200" lvl="1" indent="0" algn="ctr">
              <a:buNone/>
            </a:pPr>
            <a:endParaRPr lang="fr-FR" sz="1600" b="1" u="sng" dirty="0">
              <a:effectLst/>
              <a:latin typeface="+mn-lt"/>
              <a:ea typeface="Calibri" panose="020F0502020204030204" pitchFamily="34" charset="0"/>
            </a:endParaRPr>
          </a:p>
          <a:p>
            <a:pPr marL="457200" lvl="1" indent="0" algn="ctr">
              <a:buNone/>
            </a:pPr>
            <a:endParaRPr lang="fr-FR" sz="2900" b="1" u="sng" dirty="0">
              <a:effectLst/>
              <a:latin typeface="+mn-lt"/>
              <a:ea typeface="Calibri" panose="020F0502020204030204" pitchFamily="34" charset="0"/>
            </a:endParaRPr>
          </a:p>
          <a:p>
            <a:pPr marL="457200" lvl="1" indent="0" algn="ctr">
              <a:buNone/>
            </a:pPr>
            <a:r>
              <a:rPr lang="fr-FR" sz="7200" b="1" u="sng" dirty="0">
                <a:effectLst/>
                <a:latin typeface="+mn-lt"/>
                <a:ea typeface="Calibri" panose="020F0502020204030204" pitchFamily="34" charset="0"/>
              </a:rPr>
              <a:t>Les modifications de la procédure orale devant le tribunal judiciaire </a:t>
            </a:r>
            <a:endParaRPr lang="fr-FR" sz="7200" dirty="0">
              <a:effectLst/>
              <a:latin typeface="+mn-lt"/>
              <a:ea typeface="Calibri" panose="020F0502020204030204" pitchFamily="34" charset="0"/>
            </a:endParaRPr>
          </a:p>
          <a:p>
            <a:pPr marL="457200" lvl="1" indent="0">
              <a:buNone/>
            </a:pPr>
            <a:endParaRPr lang="fr-FR" sz="7200" dirty="0">
              <a:effectLst/>
              <a:latin typeface="+mn-lt"/>
              <a:ea typeface="Calibri" panose="020F0502020204030204" pitchFamily="34" charset="0"/>
            </a:endParaRPr>
          </a:p>
          <a:p>
            <a:pPr marL="457200" lvl="1" indent="0">
              <a:buNone/>
            </a:pPr>
            <a:r>
              <a:rPr lang="fr-FR" sz="7200" b="1" dirty="0">
                <a:effectLst/>
                <a:latin typeface="+mn-lt"/>
                <a:ea typeface="Calibri" panose="020F0502020204030204" pitchFamily="34" charset="0"/>
              </a:rPr>
              <a:t>La notion d’oralité et ses conséquences procédurales</a:t>
            </a:r>
            <a:endParaRPr lang="fr-FR" sz="7200" dirty="0">
              <a:effectLst/>
              <a:latin typeface="+mn-lt"/>
              <a:ea typeface="Calibri" panose="020F0502020204030204" pitchFamily="34" charset="0"/>
            </a:endParaRPr>
          </a:p>
          <a:p>
            <a:pPr marL="457200" lvl="1" indent="0">
              <a:buNone/>
            </a:pPr>
            <a:endParaRPr lang="fr-FR" sz="7200" b="1" dirty="0">
              <a:effectLst/>
              <a:latin typeface="+mn-lt"/>
              <a:ea typeface="Calibri" panose="020F0502020204030204" pitchFamily="34" charset="0"/>
            </a:endParaRPr>
          </a:p>
          <a:p>
            <a:pPr marL="457200" lvl="1" indent="0">
              <a:buNone/>
            </a:pPr>
            <a:r>
              <a:rPr lang="fr-FR" sz="7200" b="1" dirty="0">
                <a:effectLst/>
                <a:latin typeface="+mn-lt"/>
                <a:ea typeface="Calibri" panose="020F0502020204030204" pitchFamily="34" charset="0"/>
              </a:rPr>
              <a:t>La demande écrite de délai</a:t>
            </a:r>
            <a:endParaRPr lang="fr-FR" sz="7200" dirty="0">
              <a:effectLst/>
              <a:latin typeface="+mn-lt"/>
              <a:ea typeface="Calibri" panose="020F0502020204030204" pitchFamily="34" charset="0"/>
            </a:endParaRPr>
          </a:p>
          <a:p>
            <a:pPr marL="457200" lvl="1" indent="0">
              <a:buNone/>
            </a:pPr>
            <a:endParaRPr lang="fr-FR" sz="7200" dirty="0">
              <a:solidFill>
                <a:srgbClr val="000000"/>
              </a:solidFill>
              <a:effectLst/>
              <a:latin typeface="+mn-lt"/>
              <a:ea typeface="Arial" panose="020B0604020202020204" pitchFamily="34" charset="0"/>
            </a:endParaRPr>
          </a:p>
          <a:p>
            <a:pPr marL="457200" lvl="1" indent="0">
              <a:buNone/>
            </a:pPr>
            <a:r>
              <a:rPr lang="fr-FR" sz="7200" b="1" dirty="0">
                <a:solidFill>
                  <a:srgbClr val="000000"/>
                </a:solidFill>
                <a:effectLst/>
                <a:latin typeface="+mn-lt"/>
                <a:ea typeface="Arial" panose="020B0604020202020204" pitchFamily="34" charset="0"/>
              </a:rPr>
              <a:t>Article 832 CPC </a:t>
            </a:r>
            <a:endParaRPr lang="fr-FR" sz="7200" b="1" dirty="0">
              <a:effectLst/>
              <a:latin typeface="+mn-lt"/>
              <a:ea typeface="Calibri" panose="020F0502020204030204" pitchFamily="34" charset="0"/>
            </a:endParaRPr>
          </a:p>
          <a:p>
            <a:pPr marL="457200" lvl="1" indent="0">
              <a:buNone/>
            </a:pPr>
            <a:r>
              <a:rPr lang="fr-FR" sz="7200" i="1" dirty="0">
                <a:solidFill>
                  <a:srgbClr val="000000"/>
                </a:solidFill>
                <a:effectLst/>
                <a:latin typeface="+mn-lt"/>
                <a:ea typeface="Arial" panose="020B0604020202020204" pitchFamily="34" charset="0"/>
              </a:rPr>
              <a:t>« sans préjudice des dispositions de l'article 68, la demande incidente tendant à l'octroi d'un »</a:t>
            </a:r>
            <a:r>
              <a:rPr lang="fr-FR" sz="7200" dirty="0">
                <a:solidFill>
                  <a:srgbClr val="000000"/>
                </a:solidFill>
                <a:effectLst/>
                <a:latin typeface="+mn-lt"/>
                <a:ea typeface="Arial" panose="020B0604020202020204" pitchFamily="34" charset="0"/>
              </a:rPr>
              <a:t> tel délai de paiement </a:t>
            </a:r>
            <a:r>
              <a:rPr lang="fr-FR" sz="7200" i="1" dirty="0">
                <a:solidFill>
                  <a:srgbClr val="000000"/>
                </a:solidFill>
                <a:effectLst/>
                <a:latin typeface="+mn-lt"/>
                <a:ea typeface="Arial" panose="020B0604020202020204" pitchFamily="34" charset="0"/>
              </a:rPr>
              <a:t>« peut être formée par courrier remis ou adressé au greffe »</a:t>
            </a:r>
            <a:r>
              <a:rPr lang="fr-FR" sz="7200" dirty="0">
                <a:solidFill>
                  <a:srgbClr val="000000"/>
                </a:solidFill>
                <a:effectLst/>
                <a:latin typeface="+mn-lt"/>
                <a:ea typeface="Arial" panose="020B0604020202020204" pitchFamily="34" charset="0"/>
              </a:rPr>
              <a:t> </a:t>
            </a:r>
            <a:endParaRPr lang="fr-FR" sz="7200" dirty="0">
              <a:effectLst/>
              <a:latin typeface="+mn-lt"/>
              <a:ea typeface="Calibri" panose="020F0502020204030204" pitchFamily="34" charset="0"/>
            </a:endParaRPr>
          </a:p>
          <a:p>
            <a:pPr marL="457200" lvl="1" indent="0">
              <a:buNone/>
            </a:pPr>
            <a:endParaRPr lang="fr-FR" sz="7200" dirty="0">
              <a:solidFill>
                <a:srgbClr val="000000"/>
              </a:solidFill>
              <a:effectLst/>
              <a:latin typeface="+mn-lt"/>
              <a:ea typeface="Arial" panose="020B0604020202020204" pitchFamily="34" charset="0"/>
            </a:endParaRPr>
          </a:p>
          <a:p>
            <a:pPr marL="457200" lvl="1" indent="0">
              <a:buNone/>
            </a:pPr>
            <a:r>
              <a:rPr lang="fr-FR" sz="7200" dirty="0">
                <a:solidFill>
                  <a:srgbClr val="000000"/>
                </a:solidFill>
                <a:effectLst/>
                <a:latin typeface="+mn-lt"/>
                <a:ea typeface="Arial" panose="020B0604020202020204" pitchFamily="34" charset="0"/>
              </a:rPr>
              <a:t>Les pièces de nature à conforter cette demande peuvent être jointes à ce courrier. Puis la demande est communiquée aux autres parties, à l'audience, par le juge, qui peut toutefois préférer qu'elle leur soit notifiée par le greffe, par lettre recommandée avec demande d'avis de réception. </a:t>
            </a:r>
            <a:r>
              <a:rPr lang="fr-FR" sz="7200" b="1" dirty="0">
                <a:solidFill>
                  <a:srgbClr val="000000"/>
                </a:solidFill>
                <a:effectLst/>
                <a:latin typeface="+mn-lt"/>
                <a:ea typeface="Arial" panose="020B0604020202020204" pitchFamily="34" charset="0"/>
              </a:rPr>
              <a:t>L'auteur de cette demande peut ne pas se présenter à l'audience.</a:t>
            </a:r>
            <a:endParaRPr lang="fr-FR" sz="7200" dirty="0">
              <a:effectLst/>
              <a:latin typeface="+mn-lt"/>
              <a:ea typeface="Calibri" panose="020F0502020204030204" pitchFamily="34" charset="0"/>
            </a:endParaRPr>
          </a:p>
          <a:p>
            <a:pPr marL="457200" lvl="1" indent="0" algn="just">
              <a:lnSpc>
                <a:spcPts val="1300"/>
              </a:lnSpc>
              <a:spcBef>
                <a:spcPts val="1000"/>
              </a:spcBef>
              <a:buNone/>
            </a:pPr>
            <a:endParaRPr lang="fr-FR" sz="7200" dirty="0">
              <a:solidFill>
                <a:srgbClr val="000000"/>
              </a:solidFill>
              <a:effectLst/>
              <a:latin typeface="+mn-lt"/>
              <a:ea typeface="Arial" panose="020B0604020202020204" pitchFamily="34" charset="0"/>
              <a:cs typeface="Times New Roman" panose="02020603050405020304" pitchFamily="18" charset="0"/>
            </a:endParaRPr>
          </a:p>
          <a:p>
            <a:pPr marL="457200" lvl="1" indent="0" algn="just">
              <a:lnSpc>
                <a:spcPts val="1300"/>
              </a:lnSpc>
              <a:spcBef>
                <a:spcPts val="1000"/>
              </a:spcBef>
              <a:buNone/>
            </a:pPr>
            <a:r>
              <a:rPr lang="fr-FR" sz="7200" dirty="0">
                <a:solidFill>
                  <a:srgbClr val="000000"/>
                </a:solidFill>
                <a:effectLst/>
                <a:latin typeface="+mn-lt"/>
                <a:ea typeface="Arial" panose="020B0604020202020204" pitchFamily="34" charset="0"/>
                <a:cs typeface="Times New Roman" panose="02020603050405020304" pitchFamily="18" charset="0"/>
              </a:rPr>
              <a:t>Les avocats représentant les parties doivent donc venir aux audiences sauf dispense autorisée par le code en matière de demande incidente de délai de grâce </a:t>
            </a:r>
            <a:r>
              <a:rPr lang="fr-FR" sz="7200" i="1" dirty="0">
                <a:solidFill>
                  <a:srgbClr val="000000"/>
                </a:solidFill>
                <a:effectLst/>
                <a:latin typeface="+mn-lt"/>
                <a:ea typeface="Arial" panose="020B0604020202020204" pitchFamily="34" charset="0"/>
                <a:cs typeface="Times New Roman" panose="02020603050405020304" pitchFamily="18" charset="0"/>
              </a:rPr>
              <a:t>(CPC, art. 861-2</a:t>
            </a:r>
            <a:r>
              <a:rPr lang="fr-FR" sz="7200" dirty="0">
                <a:solidFill>
                  <a:srgbClr val="000000"/>
                </a:solidFill>
                <a:effectLst/>
                <a:latin typeface="+mn-lt"/>
                <a:ea typeface="Arial" panose="020B0604020202020204" pitchFamily="34" charset="0"/>
                <a:cs typeface="Times New Roman" panose="02020603050405020304" pitchFamily="18" charset="0"/>
              </a:rPr>
              <a:t> renvoyant à </a:t>
            </a:r>
            <a:r>
              <a:rPr lang="fr-FR" sz="7200" i="1" dirty="0">
                <a:solidFill>
                  <a:srgbClr val="000000"/>
                </a:solidFill>
                <a:effectLst/>
                <a:latin typeface="+mn-lt"/>
                <a:ea typeface="Arial" panose="020B0604020202020204" pitchFamily="34" charset="0"/>
                <a:cs typeface="Times New Roman" panose="02020603050405020304" pitchFamily="18" charset="0"/>
              </a:rPr>
              <a:t>446-1)</a:t>
            </a:r>
            <a:r>
              <a:rPr lang="fr-FR" sz="7200" dirty="0">
                <a:solidFill>
                  <a:srgbClr val="000000"/>
                </a:solidFill>
                <a:effectLst/>
                <a:latin typeface="+mn-lt"/>
                <a:ea typeface="Arial" panose="020B0604020202020204" pitchFamily="34" charset="0"/>
                <a:cs typeface="Times New Roman" panose="02020603050405020304" pitchFamily="18" charset="0"/>
              </a:rPr>
              <a:t>, ou autorisée au cas par cas par le juge chargé d'instruire l'affaire </a:t>
            </a:r>
            <a:r>
              <a:rPr lang="fr-FR" sz="7200" i="1" dirty="0">
                <a:solidFill>
                  <a:srgbClr val="000000"/>
                </a:solidFill>
                <a:effectLst/>
                <a:latin typeface="+mn-lt"/>
                <a:ea typeface="Arial" panose="020B0604020202020204" pitchFamily="34" charset="0"/>
                <a:cs typeface="Times New Roman" panose="02020603050405020304" pitchFamily="18" charset="0"/>
              </a:rPr>
              <a:t>(CPC, art. 861-1</a:t>
            </a:r>
            <a:r>
              <a:rPr lang="fr-FR" sz="7200" dirty="0">
                <a:solidFill>
                  <a:srgbClr val="000000"/>
                </a:solidFill>
                <a:effectLst/>
                <a:latin typeface="+mn-lt"/>
                <a:ea typeface="Arial" panose="020B0604020202020204" pitchFamily="34" charset="0"/>
                <a:cs typeface="Times New Roman" panose="02020603050405020304" pitchFamily="18" charset="0"/>
              </a:rPr>
              <a:t> renvoyant à </a:t>
            </a:r>
            <a:r>
              <a:rPr lang="fr-FR" sz="7200" i="1" dirty="0">
                <a:solidFill>
                  <a:srgbClr val="000000"/>
                </a:solidFill>
                <a:effectLst/>
                <a:latin typeface="+mn-lt"/>
                <a:ea typeface="Arial" panose="020B0604020202020204" pitchFamily="34" charset="0"/>
                <a:cs typeface="Times New Roman" panose="02020603050405020304" pitchFamily="18" charset="0"/>
              </a:rPr>
              <a:t>446-1)</a:t>
            </a:r>
            <a:r>
              <a:rPr lang="fr-FR" sz="7200" dirty="0">
                <a:solidFill>
                  <a:srgbClr val="000000"/>
                </a:solidFill>
                <a:effectLst/>
                <a:latin typeface="+mn-lt"/>
                <a:ea typeface="Arial" panose="020B0604020202020204" pitchFamily="34" charset="0"/>
                <a:cs typeface="Times New Roman" panose="02020603050405020304" pitchFamily="18" charset="0"/>
              </a:rPr>
              <a:t>.</a:t>
            </a:r>
            <a:endParaRPr lang="fr-FR" sz="7200" dirty="0">
              <a:effectLst/>
              <a:latin typeface="+mn-lt"/>
              <a:ea typeface="Calibri" panose="020F0502020204030204" pitchFamily="34" charset="0"/>
              <a:cs typeface="Times New Roman" panose="02020603050405020304" pitchFamily="18" charset="0"/>
            </a:endParaRPr>
          </a:p>
          <a:p>
            <a:pPr marL="457200" lvl="1" indent="0">
              <a:buNone/>
            </a:pPr>
            <a:r>
              <a:rPr lang="fr-FR" sz="7200" b="1" dirty="0">
                <a:effectLst/>
                <a:latin typeface="+mn-lt"/>
                <a:ea typeface="Calibri" panose="020F0502020204030204" pitchFamily="34" charset="0"/>
              </a:rPr>
              <a:t> </a:t>
            </a:r>
            <a:endParaRPr lang="fr-FR" sz="7200" dirty="0">
              <a:effectLst/>
              <a:latin typeface="+mn-lt"/>
              <a:ea typeface="Calibri" panose="020F0502020204030204" pitchFamily="34" charset="0"/>
            </a:endParaRPr>
          </a:p>
          <a:p>
            <a:pPr marL="0" indent="0">
              <a:buNone/>
            </a:pPr>
            <a:r>
              <a:rPr lang="fr-FR" sz="7200" b="1" dirty="0">
                <a:effectLst/>
                <a:latin typeface="+mn-lt"/>
                <a:ea typeface="Calibri" panose="020F0502020204030204" pitchFamily="34" charset="0"/>
              </a:rPr>
              <a:t> </a:t>
            </a:r>
            <a:endParaRPr lang="fr-FR" sz="7200" dirty="0">
              <a:effectLst/>
              <a:latin typeface="+mn-lt"/>
              <a:ea typeface="Calibri" panose="020F0502020204030204" pitchFamily="34" charset="0"/>
            </a:endParaRPr>
          </a:p>
          <a:p>
            <a:pPr marL="0" indent="0">
              <a:buNone/>
            </a:pPr>
            <a:r>
              <a:rPr lang="fr-FR" sz="7200" b="1" dirty="0">
                <a:effectLst/>
                <a:latin typeface="+mn-lt"/>
                <a:ea typeface="Calibri" panose="020F0502020204030204" pitchFamily="34" charset="0"/>
              </a:rPr>
              <a:t> </a:t>
            </a:r>
            <a:endParaRPr lang="fr-FR" sz="7200" dirty="0">
              <a:effectLst/>
              <a:latin typeface="+mn-lt"/>
              <a:ea typeface="Calibri" panose="020F0502020204030204" pitchFamily="34" charset="0"/>
            </a:endParaRPr>
          </a:p>
          <a:p>
            <a:pPr marL="0" indent="0">
              <a:buNone/>
            </a:pPr>
            <a:r>
              <a:rPr lang="fr-FR" sz="7200" b="1" dirty="0">
                <a:effectLst/>
                <a:latin typeface="+mn-lt"/>
                <a:ea typeface="Calibri" panose="020F0502020204030204" pitchFamily="34" charset="0"/>
              </a:rPr>
              <a:t> </a:t>
            </a:r>
            <a:endParaRPr lang="fr-FR" sz="7200" dirty="0">
              <a:effectLst/>
              <a:latin typeface="+mn-lt"/>
              <a:ea typeface="Calibri" panose="020F0502020204030204" pitchFamily="34" charset="0"/>
            </a:endParaRPr>
          </a:p>
          <a:p>
            <a:pPr marL="0" indent="0">
              <a:buNone/>
            </a:pPr>
            <a:r>
              <a:rPr lang="fr-FR" sz="7200" b="1" dirty="0">
                <a:effectLst/>
                <a:latin typeface="+mn-lt"/>
                <a:ea typeface="Calibri" panose="020F0502020204030204" pitchFamily="34" charset="0"/>
              </a:rPr>
              <a:t> </a:t>
            </a:r>
            <a:endParaRPr lang="fr-FR" sz="7200" dirty="0">
              <a:effectLst/>
              <a:latin typeface="+mn-lt"/>
              <a:ea typeface="Calibri" panose="020F0502020204030204" pitchFamily="34" charset="0"/>
            </a:endParaRPr>
          </a:p>
          <a:p>
            <a:pPr marL="0" indent="0">
              <a:buNone/>
            </a:pPr>
            <a:endParaRPr lang="fr-FR" dirty="0"/>
          </a:p>
        </p:txBody>
      </p:sp>
      <p:sp>
        <p:nvSpPr>
          <p:cNvPr id="5" name="Espace réservé du pied de page 4">
            <a:extLst>
              <a:ext uri="{FF2B5EF4-FFF2-40B4-BE49-F238E27FC236}">
                <a16:creationId xmlns:a16="http://schemas.microsoft.com/office/drawing/2014/main" id="{F346E564-8EEE-5B9A-227E-7F18E5EC9975}"/>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36D95E77-A955-8F3B-1F4F-74A2AF06E476}"/>
              </a:ext>
            </a:extLst>
          </p:cNvPr>
          <p:cNvSpPr>
            <a:spLocks noGrp="1"/>
          </p:cNvSpPr>
          <p:nvPr>
            <p:ph type="sldNum" sz="quarter" idx="12"/>
          </p:nvPr>
        </p:nvSpPr>
        <p:spPr/>
        <p:txBody>
          <a:bodyPr/>
          <a:lstStyle/>
          <a:p>
            <a:fld id="{38A3D1BC-4328-45BB-A374-B8780A0FC512}" type="slidenum">
              <a:rPr lang="fr-FR" smtClean="0"/>
              <a:pPr/>
              <a:t>37</a:t>
            </a:fld>
            <a:endParaRPr lang="fr-FR"/>
          </a:p>
        </p:txBody>
      </p:sp>
    </p:spTree>
    <p:extLst>
      <p:ext uri="{BB962C8B-B14F-4D97-AF65-F5344CB8AC3E}">
        <p14:creationId xmlns:p14="http://schemas.microsoft.com/office/powerpoint/2010/main" val="3484051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B69A2E0-2AAE-E507-71D9-3C68288D6407}"/>
              </a:ext>
            </a:extLst>
          </p:cNvPr>
          <p:cNvSpPr>
            <a:spLocks noGrp="1"/>
          </p:cNvSpPr>
          <p:nvPr>
            <p:ph idx="1"/>
          </p:nvPr>
        </p:nvSpPr>
        <p:spPr>
          <a:xfrm>
            <a:off x="399495" y="987427"/>
            <a:ext cx="11212497" cy="5368925"/>
          </a:xfrm>
        </p:spPr>
        <p:txBody>
          <a:bodyPr>
            <a:normAutofit fontScale="92500" lnSpcReduction="20000"/>
          </a:bodyPr>
          <a:lstStyle/>
          <a:p>
            <a:pPr marL="0" indent="0">
              <a:buNone/>
            </a:pPr>
            <a:r>
              <a:rPr lang="fr-FR" sz="1800" b="1" dirty="0">
                <a:effectLst/>
                <a:latin typeface="Times New Roman" panose="02020603050405020304" pitchFamily="18"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pPr marL="0" indent="0">
              <a:buNone/>
            </a:pPr>
            <a:r>
              <a:rPr lang="fr-FR" sz="1900" b="1" dirty="0">
                <a:effectLst/>
                <a:latin typeface="+mn-lt"/>
                <a:ea typeface="Calibri" panose="020F0502020204030204" pitchFamily="34" charset="0"/>
              </a:rPr>
              <a:t>Le dépôt de dossier</a:t>
            </a:r>
          </a:p>
          <a:p>
            <a:pPr marL="0" indent="0">
              <a:buNone/>
            </a:pPr>
            <a:endParaRPr lang="fr-FR" sz="1900" dirty="0">
              <a:effectLst/>
              <a:latin typeface="+mn-lt"/>
              <a:ea typeface="Calibri" panose="020F0502020204030204" pitchFamily="34" charset="0"/>
            </a:endParaRPr>
          </a:p>
          <a:p>
            <a:pPr marL="25400" indent="0" algn="just">
              <a:lnSpc>
                <a:spcPts val="1300"/>
              </a:lnSpc>
              <a:spcBef>
                <a:spcPts val="300"/>
              </a:spcBef>
              <a:spcAft>
                <a:spcPts val="0"/>
              </a:spcAft>
              <a:buNone/>
            </a:pPr>
            <a:r>
              <a:rPr lang="fr-FR" sz="1900" dirty="0">
                <a:solidFill>
                  <a:srgbClr val="000000"/>
                </a:solidFill>
                <a:effectLst/>
                <a:latin typeface="+mn-lt"/>
                <a:ea typeface="Arial" panose="020B0604020202020204" pitchFamily="34" charset="0"/>
                <a:cs typeface="Times New Roman" panose="02020603050405020304" pitchFamily="18" charset="0"/>
              </a:rPr>
              <a:t>« En l'absence de formalisme particulier pour se référer à des écritures, satisfait aux prévisions de ce texte, la partie qui, hors le cas d'un refus opposé par le tribunal, dépose un dossier comportant ses écritures au cours d'une audience des débats à laquelle elle est présente ou représentée. »</a:t>
            </a:r>
            <a:endParaRPr lang="fr-FR" sz="1900" dirty="0">
              <a:effectLst/>
              <a:latin typeface="+mn-lt"/>
              <a:ea typeface="Calibri" panose="020F0502020204030204" pitchFamily="34" charset="0"/>
              <a:cs typeface="Times New Roman" panose="02020603050405020304" pitchFamily="18" charset="0"/>
            </a:endParaRPr>
          </a:p>
          <a:p>
            <a:pPr marL="0" indent="0" algn="just">
              <a:lnSpc>
                <a:spcPts val="1300"/>
              </a:lnSpc>
              <a:spcBef>
                <a:spcPts val="1000"/>
              </a:spcBef>
              <a:buNone/>
            </a:pPr>
            <a:r>
              <a:rPr lang="fr-FR" sz="1900" b="1" dirty="0">
                <a:solidFill>
                  <a:srgbClr val="000000"/>
                </a:solidFill>
                <a:effectLst/>
                <a:latin typeface="+mn-lt"/>
                <a:ea typeface="Arial" panose="020B0604020202020204" pitchFamily="34" charset="0"/>
                <a:cs typeface="Times New Roman" panose="02020603050405020304" pitchFamily="18" charset="0"/>
              </a:rPr>
              <a:t>Cass. 2e civ., 1er juill. 2021, n° 20-12.303, F-B : JurisData n° 2021-010513</a:t>
            </a:r>
            <a:endParaRPr lang="fr-FR" sz="1900" dirty="0">
              <a:effectLst/>
              <a:latin typeface="+mn-lt"/>
              <a:ea typeface="Calibri" panose="020F0502020204030204" pitchFamily="34" charset="0"/>
              <a:cs typeface="Times New Roman" panose="02020603050405020304" pitchFamily="18" charset="0"/>
            </a:endParaRPr>
          </a:p>
          <a:p>
            <a:pPr marL="0" indent="0">
              <a:buNone/>
            </a:pPr>
            <a:r>
              <a:rPr lang="fr-FR" sz="1900" b="1" dirty="0">
                <a:effectLst/>
                <a:latin typeface="+mn-lt"/>
                <a:ea typeface="Calibri" panose="020F0502020204030204" pitchFamily="34" charset="0"/>
              </a:rPr>
              <a:t> </a:t>
            </a:r>
            <a:endParaRPr lang="fr-FR" sz="1900" dirty="0">
              <a:effectLst/>
              <a:latin typeface="+mn-lt"/>
              <a:ea typeface="Calibri" panose="020F0502020204030204" pitchFamily="34" charset="0"/>
            </a:endParaRPr>
          </a:p>
          <a:p>
            <a:pPr marL="0" indent="0">
              <a:buNone/>
            </a:pPr>
            <a:r>
              <a:rPr lang="fr-FR" sz="1900" b="1" dirty="0">
                <a:effectLst/>
                <a:latin typeface="+mn-lt"/>
                <a:ea typeface="Calibri" panose="020F0502020204030204" pitchFamily="34" charset="0"/>
              </a:rPr>
              <a:t>La nécessaire présence des parties</a:t>
            </a:r>
            <a:endParaRPr lang="fr-FR" sz="1900" dirty="0">
              <a:effectLst/>
              <a:latin typeface="+mn-lt"/>
              <a:ea typeface="Calibri" panose="020F0502020204030204" pitchFamily="34" charset="0"/>
            </a:endParaRPr>
          </a:p>
          <a:p>
            <a:pPr marL="25400" indent="0" algn="just">
              <a:spcBef>
                <a:spcPts val="1000"/>
              </a:spcBef>
              <a:spcAft>
                <a:spcPts val="0"/>
              </a:spcAft>
              <a:buNone/>
            </a:pPr>
            <a:endParaRPr lang="fr-FR" sz="1900" dirty="0">
              <a:solidFill>
                <a:srgbClr val="000000"/>
              </a:solidFill>
              <a:effectLst/>
              <a:latin typeface="+mn-lt"/>
              <a:ea typeface="Arial" panose="020B0604020202020204" pitchFamily="34" charset="0"/>
              <a:cs typeface="Times New Roman" panose="02020603050405020304" pitchFamily="18" charset="0"/>
            </a:endParaRPr>
          </a:p>
          <a:p>
            <a:pPr marL="25400" indent="0" algn="just">
              <a:spcBef>
                <a:spcPts val="1000"/>
              </a:spcBef>
              <a:spcAft>
                <a:spcPts val="0"/>
              </a:spcAft>
              <a:buNone/>
            </a:pPr>
            <a:r>
              <a:rPr lang="fr-FR" sz="1900" dirty="0">
                <a:solidFill>
                  <a:srgbClr val="000000"/>
                </a:solidFill>
                <a:effectLst/>
                <a:latin typeface="+mn-lt"/>
                <a:ea typeface="Arial" panose="020B0604020202020204" pitchFamily="34" charset="0"/>
                <a:cs typeface="Times New Roman" panose="02020603050405020304" pitchFamily="18" charset="0"/>
              </a:rPr>
              <a:t>En matière de procédure orale, la cour d'appel demeure saisie des écritures, dont elle constate qu'elles ont été déposées par une partie ayant comparu, même si celle-ci ne comparaît pas, ou ne se fait pas représenter, à l'audience de renvoi pour laquelle elle a été à nouveau convoquée. </a:t>
            </a:r>
            <a:endParaRPr lang="fr-FR" sz="1900" dirty="0">
              <a:effectLst/>
              <a:latin typeface="+mn-lt"/>
              <a:ea typeface="Calibri" panose="020F0502020204030204" pitchFamily="34" charset="0"/>
              <a:cs typeface="Times New Roman" panose="02020603050405020304" pitchFamily="18" charset="0"/>
            </a:endParaRPr>
          </a:p>
          <a:p>
            <a:pPr marL="25400" indent="0" algn="just">
              <a:spcBef>
                <a:spcPts val="1000"/>
              </a:spcBef>
              <a:spcAft>
                <a:spcPts val="0"/>
              </a:spcAft>
              <a:buNone/>
            </a:pPr>
            <a:r>
              <a:rPr lang="fr-FR" sz="1900" dirty="0">
                <a:solidFill>
                  <a:srgbClr val="000000"/>
                </a:solidFill>
                <a:effectLst/>
                <a:latin typeface="+mn-lt"/>
                <a:ea typeface="Arial" panose="020B0604020202020204" pitchFamily="34" charset="0"/>
                <a:cs typeface="Times New Roman" panose="02020603050405020304" pitchFamily="18" charset="0"/>
              </a:rPr>
              <a:t>Même si l'arrêt confirme une souplesse en matière de procédure orale, c'est à la condition que la partie ait comparu à un moment de la procédure, ce qui n'est pas le cas en l'espèce. </a:t>
            </a:r>
            <a:endParaRPr lang="fr-FR" sz="1900" dirty="0">
              <a:effectLst/>
              <a:latin typeface="+mn-lt"/>
              <a:ea typeface="Calibri" panose="020F0502020204030204" pitchFamily="34" charset="0"/>
              <a:cs typeface="Times New Roman" panose="02020603050405020304" pitchFamily="18" charset="0"/>
            </a:endParaRPr>
          </a:p>
          <a:p>
            <a:pPr marL="25400" indent="0" algn="just">
              <a:spcBef>
                <a:spcPts val="1000"/>
              </a:spcBef>
              <a:spcAft>
                <a:spcPts val="0"/>
              </a:spcAft>
              <a:buNone/>
            </a:pPr>
            <a:r>
              <a:rPr lang="fr-FR" sz="1900" dirty="0">
                <a:solidFill>
                  <a:srgbClr val="000000"/>
                </a:solidFill>
                <a:effectLst/>
                <a:latin typeface="+mn-lt"/>
                <a:ea typeface="Arial" panose="020B0604020202020204" pitchFamily="34" charset="0"/>
                <a:cs typeface="Times New Roman" panose="02020603050405020304" pitchFamily="18" charset="0"/>
              </a:rPr>
              <a:t>Si la partie peut se contenter de déposer des écritures dans une procédure orale, encore faut-il qu'elle ait comparu à une audience. </a:t>
            </a:r>
            <a:endParaRPr lang="fr-FR" sz="1900" dirty="0">
              <a:effectLst/>
              <a:latin typeface="+mn-lt"/>
              <a:ea typeface="Calibri" panose="020F0502020204030204" pitchFamily="34" charset="0"/>
              <a:cs typeface="Times New Roman" panose="02020603050405020304" pitchFamily="18" charset="0"/>
            </a:endParaRPr>
          </a:p>
          <a:p>
            <a:pPr marL="0" indent="0" algn="just">
              <a:lnSpc>
                <a:spcPts val="1300"/>
              </a:lnSpc>
              <a:spcBef>
                <a:spcPts val="1000"/>
              </a:spcBef>
              <a:buNone/>
            </a:pPr>
            <a:r>
              <a:rPr lang="fr-FR" sz="1900" b="1" dirty="0">
                <a:solidFill>
                  <a:srgbClr val="000000"/>
                </a:solidFill>
                <a:effectLst/>
                <a:latin typeface="+mn-lt"/>
                <a:ea typeface="Arial" panose="020B0604020202020204" pitchFamily="34" charset="0"/>
                <a:cs typeface="Times New Roman" panose="02020603050405020304" pitchFamily="18" charset="0"/>
              </a:rPr>
              <a:t>Cass. 2e civ., 3 févr. 2022, n° 20-18.715, F-B : JurisData n° 2022-001206</a:t>
            </a:r>
            <a:endParaRPr lang="fr-FR" sz="1900" dirty="0">
              <a:effectLst/>
              <a:latin typeface="+mn-lt"/>
              <a:ea typeface="Calibri" panose="020F0502020204030204" pitchFamily="34" charset="0"/>
              <a:cs typeface="Times New Roman" panose="02020603050405020304" pitchFamily="18" charset="0"/>
            </a:endParaRPr>
          </a:p>
          <a:p>
            <a:pPr marL="0" indent="0" algn="just">
              <a:buNone/>
            </a:pPr>
            <a:r>
              <a:rPr lang="fr-FR" sz="1900" dirty="0">
                <a:effectLst/>
                <a:latin typeface="+mn-lt"/>
                <a:ea typeface="Calibri" panose="020F0502020204030204" pitchFamily="34" charset="0"/>
                <a:cs typeface="Times New Roman" panose="02020603050405020304" pitchFamily="18" charset="0"/>
              </a:rPr>
              <a:t> </a:t>
            </a:r>
          </a:p>
          <a:p>
            <a:pPr marL="0" indent="0">
              <a:buNone/>
            </a:pPr>
            <a:r>
              <a:rPr lang="fr-FR" sz="1800" dirty="0">
                <a:effectLst/>
                <a:latin typeface="Times New Roman" panose="02020603050405020304" pitchFamily="18"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pPr marL="0" indent="0">
              <a:buNone/>
            </a:pPr>
            <a:endParaRPr lang="fr-FR" dirty="0"/>
          </a:p>
        </p:txBody>
      </p:sp>
      <p:sp>
        <p:nvSpPr>
          <p:cNvPr id="5" name="Espace réservé du pied de page 4">
            <a:extLst>
              <a:ext uri="{FF2B5EF4-FFF2-40B4-BE49-F238E27FC236}">
                <a16:creationId xmlns:a16="http://schemas.microsoft.com/office/drawing/2014/main" id="{7DEA5E41-280F-FF2B-F080-BB79B49FC3F1}"/>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C4FE5A0B-E766-B0CB-C8E5-209ACF7F5664}"/>
              </a:ext>
            </a:extLst>
          </p:cNvPr>
          <p:cNvSpPr>
            <a:spLocks noGrp="1"/>
          </p:cNvSpPr>
          <p:nvPr>
            <p:ph type="sldNum" sz="quarter" idx="12"/>
          </p:nvPr>
        </p:nvSpPr>
        <p:spPr/>
        <p:txBody>
          <a:bodyPr/>
          <a:lstStyle/>
          <a:p>
            <a:fld id="{38A3D1BC-4328-45BB-A374-B8780A0FC512}" type="slidenum">
              <a:rPr lang="fr-FR" smtClean="0"/>
              <a:pPr/>
              <a:t>38</a:t>
            </a:fld>
            <a:endParaRPr lang="fr-FR"/>
          </a:p>
        </p:txBody>
      </p:sp>
    </p:spTree>
    <p:extLst>
      <p:ext uri="{BB962C8B-B14F-4D97-AF65-F5344CB8AC3E}">
        <p14:creationId xmlns:p14="http://schemas.microsoft.com/office/powerpoint/2010/main" val="2847183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0C25DFD-AE35-742E-EF5E-B4238A5D8478}"/>
              </a:ext>
            </a:extLst>
          </p:cNvPr>
          <p:cNvSpPr>
            <a:spLocks noGrp="1"/>
          </p:cNvSpPr>
          <p:nvPr>
            <p:ph idx="1"/>
          </p:nvPr>
        </p:nvSpPr>
        <p:spPr>
          <a:xfrm>
            <a:off x="399495" y="987427"/>
            <a:ext cx="11505460" cy="5368925"/>
          </a:xfrm>
        </p:spPr>
        <p:txBody>
          <a:bodyPr>
            <a:normAutofit fontScale="92500" lnSpcReduction="20000"/>
          </a:bodyPr>
          <a:lstStyle/>
          <a:p>
            <a:pPr marL="457200" lvl="1" indent="0" algn="ctr">
              <a:buNone/>
            </a:pPr>
            <a:endParaRPr lang="fr-FR" sz="1400" b="1" dirty="0">
              <a:effectLst/>
              <a:latin typeface="+mn-lt"/>
              <a:ea typeface="Calibri" panose="020F0502020204030204" pitchFamily="34" charset="0"/>
            </a:endParaRPr>
          </a:p>
          <a:p>
            <a:pPr marL="457200" lvl="1" indent="0" algn="ctr">
              <a:buNone/>
            </a:pPr>
            <a:r>
              <a:rPr lang="fr-FR" sz="1500" b="1" dirty="0">
                <a:effectLst/>
                <a:latin typeface="+mn-lt"/>
                <a:ea typeface="Calibri" panose="020F0502020204030204" pitchFamily="34" charset="0"/>
              </a:rPr>
              <a:t>La représentation obligatoire par avocat </a:t>
            </a:r>
            <a:endParaRPr lang="fr-FR" sz="1500" dirty="0">
              <a:effectLst/>
              <a:latin typeface="+mn-lt"/>
              <a:ea typeface="Calibri" panose="020F0502020204030204" pitchFamily="34" charset="0"/>
            </a:endParaRPr>
          </a:p>
          <a:p>
            <a:pPr marL="457200" lvl="1" indent="0">
              <a:buNone/>
            </a:pPr>
            <a:endParaRPr lang="fr-FR" sz="1500" b="1" dirty="0">
              <a:effectLst/>
              <a:latin typeface="+mn-lt"/>
              <a:ea typeface="Calibri" panose="020F0502020204030204" pitchFamily="34" charset="0"/>
            </a:endParaRPr>
          </a:p>
          <a:p>
            <a:pPr marL="457200" lvl="1" indent="0">
              <a:buNone/>
            </a:pPr>
            <a:r>
              <a:rPr lang="fr-FR" sz="1500" b="1" u="sng" dirty="0">
                <a:effectLst/>
                <a:latin typeface="+mn-lt"/>
                <a:ea typeface="Calibri" panose="020F0502020204030204" pitchFamily="34" charset="0"/>
              </a:rPr>
              <a:t>Tribunal de commerce</a:t>
            </a:r>
          </a:p>
          <a:p>
            <a:pPr marL="457200" lvl="1" indent="0">
              <a:buNone/>
            </a:pPr>
            <a:r>
              <a:rPr lang="fr-FR" sz="1500" dirty="0">
                <a:effectLst/>
                <a:latin typeface="+mn-lt"/>
                <a:ea typeface="Calibri" panose="020F0502020204030204" pitchFamily="34" charset="0"/>
              </a:rPr>
              <a:t>A</a:t>
            </a:r>
            <a:r>
              <a:rPr lang="fr-FR" sz="1500" dirty="0">
                <a:solidFill>
                  <a:srgbClr val="000000"/>
                </a:solidFill>
                <a:effectLst/>
                <a:latin typeface="+mn-lt"/>
                <a:ea typeface="Arial" panose="020B0604020202020204" pitchFamily="34" charset="0"/>
              </a:rPr>
              <a:t>rticle 853 du CPC dispose que </a:t>
            </a:r>
            <a:r>
              <a:rPr lang="fr-FR" sz="1500" i="1" dirty="0">
                <a:solidFill>
                  <a:srgbClr val="000000"/>
                </a:solidFill>
                <a:effectLst/>
                <a:latin typeface="+mn-lt"/>
                <a:ea typeface="Arial" panose="020B0604020202020204" pitchFamily="34" charset="0"/>
              </a:rPr>
              <a:t>« les parties sont, sauf dispositions contraires, tenues de constituer avocat devant le tribunal de commerce »</a:t>
            </a:r>
            <a:r>
              <a:rPr lang="fr-FR" sz="1500" dirty="0">
                <a:solidFill>
                  <a:srgbClr val="000000"/>
                </a:solidFill>
                <a:effectLst/>
                <a:latin typeface="+mn-lt"/>
                <a:ea typeface="Arial" panose="020B0604020202020204" pitchFamily="34" charset="0"/>
              </a:rPr>
              <a:t>. </a:t>
            </a:r>
            <a:endParaRPr lang="fr-FR" sz="1500" dirty="0">
              <a:effectLst/>
              <a:latin typeface="+mn-lt"/>
              <a:ea typeface="Calibri" panose="020F0502020204030204" pitchFamily="34" charset="0"/>
            </a:endParaRPr>
          </a:p>
          <a:p>
            <a:pPr marL="457200" lvl="1" indent="0" algn="just">
              <a:lnSpc>
                <a:spcPts val="1300"/>
              </a:lnSpc>
              <a:spcBef>
                <a:spcPts val="1000"/>
              </a:spcBef>
              <a:buNone/>
            </a:pPr>
            <a:r>
              <a:rPr lang="fr-FR" sz="1500" dirty="0">
                <a:solidFill>
                  <a:srgbClr val="000000"/>
                </a:solidFill>
                <a:effectLst/>
                <a:latin typeface="+mn-lt"/>
                <a:ea typeface="Arial" panose="020B0604020202020204" pitchFamily="34" charset="0"/>
                <a:cs typeface="Times New Roman" panose="02020603050405020304" pitchFamily="18" charset="0"/>
              </a:rPr>
              <a:t>Applicable à la procédure au fond, au référé et à la requête </a:t>
            </a:r>
            <a:endParaRPr lang="fr-FR" sz="1500" dirty="0">
              <a:effectLst/>
              <a:latin typeface="+mn-lt"/>
              <a:ea typeface="Calibri" panose="020F0502020204030204" pitchFamily="34" charset="0"/>
              <a:cs typeface="Times New Roman" panose="02020603050405020304" pitchFamily="18" charset="0"/>
            </a:endParaRPr>
          </a:p>
          <a:p>
            <a:pPr marL="457200" lvl="1" indent="0" algn="just">
              <a:lnSpc>
                <a:spcPts val="1300"/>
              </a:lnSpc>
              <a:spcBef>
                <a:spcPts val="1000"/>
              </a:spcBef>
              <a:buNone/>
            </a:pPr>
            <a:r>
              <a:rPr lang="fr-FR" sz="1500" dirty="0">
                <a:effectLst/>
                <a:latin typeface="+mn-lt"/>
                <a:ea typeface="Calibri" panose="020F0502020204030204" pitchFamily="34" charset="0"/>
                <a:cs typeface="Times New Roman" panose="02020603050405020304" pitchFamily="18" charset="0"/>
              </a:rPr>
              <a:t>Exceptions : redressement judiciaire, litiges RCS et litiges inférieurs à 10000 euros</a:t>
            </a:r>
          </a:p>
          <a:p>
            <a:pPr marL="457200" lvl="1" indent="0">
              <a:buNone/>
            </a:pPr>
            <a:endParaRPr lang="fr-FR" sz="1500" b="1" dirty="0">
              <a:effectLst/>
              <a:latin typeface="+mn-lt"/>
              <a:ea typeface="Calibri" panose="020F0502020204030204" pitchFamily="34" charset="0"/>
            </a:endParaRPr>
          </a:p>
          <a:p>
            <a:pPr marL="457200" lvl="1" indent="0">
              <a:buNone/>
            </a:pPr>
            <a:r>
              <a:rPr lang="fr-FR" sz="1500" b="1" u="sng" dirty="0">
                <a:effectLst/>
                <a:latin typeface="+mn-lt"/>
                <a:ea typeface="Calibri" panose="020F0502020204030204" pitchFamily="34" charset="0"/>
              </a:rPr>
              <a:t>Juge de l’Exécution</a:t>
            </a:r>
            <a:endParaRPr lang="fr-FR" sz="1500" u="sng" dirty="0">
              <a:effectLst/>
              <a:latin typeface="+mn-lt"/>
              <a:ea typeface="Calibri" panose="020F0502020204030204" pitchFamily="34" charset="0"/>
            </a:endParaRPr>
          </a:p>
          <a:p>
            <a:pPr marL="457200" lvl="1" indent="0">
              <a:buNone/>
            </a:pPr>
            <a:r>
              <a:rPr lang="fr-FR" sz="1500" b="1" dirty="0">
                <a:solidFill>
                  <a:srgbClr val="000000"/>
                </a:solidFill>
                <a:effectLst/>
                <a:latin typeface="+mn-lt"/>
                <a:ea typeface="Arial" panose="020B0604020202020204" pitchFamily="34" charset="0"/>
              </a:rPr>
              <a:t>L. 121-4 alinéa 3 Code des procédures civiles d'exécution </a:t>
            </a:r>
            <a:endParaRPr lang="fr-FR" sz="1500" dirty="0">
              <a:effectLst/>
              <a:latin typeface="+mn-lt"/>
              <a:ea typeface="Calibri" panose="020F0502020204030204" pitchFamily="34" charset="0"/>
            </a:endParaRPr>
          </a:p>
          <a:p>
            <a:pPr marL="457200" lvl="1" indent="0">
              <a:spcAft>
                <a:spcPts val="1200"/>
              </a:spcAft>
              <a:buNone/>
            </a:pPr>
            <a:r>
              <a:rPr lang="fr-FR" sz="1500" i="1" dirty="0">
                <a:solidFill>
                  <a:srgbClr val="000000"/>
                </a:solidFill>
                <a:effectLst/>
                <a:latin typeface="+mn-lt"/>
                <a:ea typeface="Calibri" panose="020F0502020204030204" pitchFamily="34" charset="0"/>
              </a:rPr>
              <a:t>Sans préjudice des dispositions de l'article </a:t>
            </a:r>
            <a:r>
              <a:rPr lang="fr-FR" sz="1500" i="1" u="sng" dirty="0">
                <a:solidFill>
                  <a:srgbClr val="000000"/>
                </a:solidFill>
                <a:effectLst/>
                <a:latin typeface="+mn-lt"/>
                <a:ea typeface="Calibri" panose="020F0502020204030204" pitchFamily="34" charset="0"/>
                <a:hlinkClick r:id="rId2"/>
              </a:rPr>
              <a:t>L. 3252-11</a:t>
            </a:r>
            <a:r>
              <a:rPr lang="fr-FR" sz="1500" i="1" dirty="0">
                <a:solidFill>
                  <a:srgbClr val="000000"/>
                </a:solidFill>
                <a:effectLst/>
                <a:latin typeface="+mn-lt"/>
                <a:ea typeface="Calibri" panose="020F0502020204030204" pitchFamily="34" charset="0"/>
              </a:rPr>
              <a:t> du code du travail, les parties ont la faculté de se faire assister ou représenter devant le juge de l'exécution selon les règles applicables devant le tribunal judiciaire dans les matières où le ministère d'avocat n'est pas obligatoire devant celui-ci :</a:t>
            </a:r>
            <a:endParaRPr lang="fr-FR" sz="1500" dirty="0">
              <a:effectLst/>
              <a:latin typeface="+mn-lt"/>
              <a:ea typeface="Calibri" panose="020F0502020204030204" pitchFamily="34" charset="0"/>
            </a:endParaRPr>
          </a:p>
          <a:p>
            <a:pPr marL="457200" lvl="1" indent="0">
              <a:spcAft>
                <a:spcPts val="1200"/>
              </a:spcAft>
              <a:buNone/>
            </a:pPr>
            <a:r>
              <a:rPr lang="fr-FR" sz="1500" i="1" dirty="0">
                <a:solidFill>
                  <a:srgbClr val="000000"/>
                </a:solidFill>
                <a:effectLst/>
                <a:latin typeface="+mn-lt"/>
                <a:ea typeface="Calibri" panose="020F0502020204030204" pitchFamily="34" charset="0"/>
              </a:rPr>
              <a:t>1° Lorsque la demande est relative à l'expulsion ;</a:t>
            </a:r>
            <a:endParaRPr lang="fr-FR" sz="1500" dirty="0">
              <a:effectLst/>
              <a:latin typeface="+mn-lt"/>
              <a:ea typeface="Calibri" panose="020F0502020204030204" pitchFamily="34" charset="0"/>
            </a:endParaRPr>
          </a:p>
          <a:p>
            <a:pPr marL="457200" lvl="1" indent="0">
              <a:spcAft>
                <a:spcPts val="1200"/>
              </a:spcAft>
              <a:buNone/>
            </a:pPr>
            <a:r>
              <a:rPr lang="fr-FR" sz="1500" i="1" dirty="0">
                <a:solidFill>
                  <a:srgbClr val="000000"/>
                </a:solidFill>
                <a:effectLst/>
                <a:latin typeface="+mn-lt"/>
                <a:ea typeface="Calibri" panose="020F0502020204030204" pitchFamily="34" charset="0"/>
              </a:rPr>
              <a:t>2° Lorsqu'elle a pour origine une créance ou tend au paiement d'une somme qui n'excède pas un montant déterminé par décret en Conseil d'Etat.</a:t>
            </a:r>
            <a:endParaRPr lang="fr-FR" sz="1500" dirty="0">
              <a:effectLst/>
              <a:latin typeface="+mn-lt"/>
              <a:ea typeface="Calibri" panose="020F0502020204030204" pitchFamily="34" charset="0"/>
            </a:endParaRPr>
          </a:p>
          <a:p>
            <a:pPr marL="457200" lvl="1" indent="0">
              <a:spcAft>
                <a:spcPts val="1200"/>
              </a:spcAft>
              <a:buNone/>
            </a:pPr>
            <a:r>
              <a:rPr lang="fr-FR" sz="1500" i="1" dirty="0">
                <a:solidFill>
                  <a:srgbClr val="000000"/>
                </a:solidFill>
                <a:effectLst/>
                <a:latin typeface="+mn-lt"/>
                <a:ea typeface="Calibri" panose="020F0502020204030204" pitchFamily="34" charset="0"/>
              </a:rPr>
              <a:t>Le 2° ne préjudicie pas aux dispositions particulières applicables à la saisie des immeubles, navires, aéronefs et bateaux de navigation intérieure d'un tonnage égal ou supérieur à vingt tonnes.</a:t>
            </a:r>
            <a:endParaRPr lang="fr-FR" sz="1500" dirty="0">
              <a:effectLst/>
              <a:latin typeface="+mn-lt"/>
              <a:ea typeface="Calibri" panose="020F0502020204030204" pitchFamily="34" charset="0"/>
            </a:endParaRPr>
          </a:p>
          <a:p>
            <a:pPr marL="457200" lvl="1" indent="0">
              <a:buNone/>
            </a:pPr>
            <a:r>
              <a:rPr lang="fr-FR" sz="1500" dirty="0">
                <a:solidFill>
                  <a:srgbClr val="000000"/>
                </a:solidFill>
                <a:effectLst/>
                <a:latin typeface="+mn-lt"/>
                <a:ea typeface="Arial" panose="020B0604020202020204" pitchFamily="34" charset="0"/>
              </a:rPr>
              <a:t>Principe de représentation obligatoire au-delà d’un seuil de 10 000 € </a:t>
            </a:r>
            <a:endParaRPr lang="fr-FR" sz="1500" dirty="0">
              <a:effectLst/>
              <a:latin typeface="+mn-lt"/>
              <a:ea typeface="Calibri" panose="020F0502020204030204" pitchFamily="34" charset="0"/>
            </a:endParaRPr>
          </a:p>
          <a:p>
            <a:pPr marL="457200" lvl="1" indent="0" algn="just">
              <a:spcBef>
                <a:spcPts val="300"/>
              </a:spcBef>
              <a:buNone/>
            </a:pPr>
            <a:r>
              <a:rPr lang="fr-FR" sz="1500" dirty="0">
                <a:solidFill>
                  <a:srgbClr val="000000"/>
                </a:solidFill>
                <a:effectLst/>
                <a:latin typeface="+mn-lt"/>
                <a:ea typeface="Arial" panose="020B0604020202020204" pitchFamily="34" charset="0"/>
                <a:cs typeface="Times New Roman" panose="02020603050405020304" pitchFamily="18" charset="0"/>
              </a:rPr>
              <a:t>Exceptions : l'expulsion et lorsque la créance a pour origine ou tend au paiement d'une somme d'un montant inférieur ou égal à 10 000 € ; dans ces cas, les parties peuvent être assistées ou représentées par un avocat, le conjoint, le concubin, le partenaire dans un pacte civil de solidarité, les parents ou alliés en ligne directe, les parents ou alliés en ligne collatérale jusqu'au troisième degré inclus, les personnes exclusivement attachées à leur service personnel ou à leur entreprise, le représentant non avocat devant justifier d'un pouvoir spécial.</a:t>
            </a:r>
            <a:endParaRPr lang="fr-FR" sz="1500" dirty="0">
              <a:effectLst/>
              <a:latin typeface="+mn-lt"/>
              <a:ea typeface="Calibri" panose="020F0502020204030204" pitchFamily="34" charset="0"/>
              <a:cs typeface="Times New Roman" panose="02020603050405020304" pitchFamily="18" charset="0"/>
            </a:endParaRPr>
          </a:p>
          <a:p>
            <a:pPr marL="457200" lvl="1" indent="0">
              <a:buNone/>
            </a:pPr>
            <a:r>
              <a:rPr lang="fr-FR" sz="1500" dirty="0">
                <a:solidFill>
                  <a:srgbClr val="000000"/>
                </a:solidFill>
                <a:effectLst/>
                <a:latin typeface="+mn-lt"/>
                <a:ea typeface="Arial" panose="020B0604020202020204" pitchFamily="34" charset="0"/>
              </a:rPr>
              <a:t> </a:t>
            </a:r>
            <a:endParaRPr lang="fr-FR" sz="1500" dirty="0">
              <a:effectLst/>
              <a:latin typeface="+mn-lt"/>
              <a:ea typeface="Calibri" panose="020F0502020204030204" pitchFamily="34" charset="0"/>
            </a:endParaRPr>
          </a:p>
          <a:p>
            <a:pPr marL="0" indent="0">
              <a:buNone/>
            </a:pPr>
            <a:endParaRPr lang="fr-FR" dirty="0"/>
          </a:p>
        </p:txBody>
      </p:sp>
      <p:sp>
        <p:nvSpPr>
          <p:cNvPr id="5" name="Espace réservé du pied de page 4">
            <a:extLst>
              <a:ext uri="{FF2B5EF4-FFF2-40B4-BE49-F238E27FC236}">
                <a16:creationId xmlns:a16="http://schemas.microsoft.com/office/drawing/2014/main" id="{CE727D49-42F2-5852-584D-1063F0BF5920}"/>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3C688A0B-C296-D688-DF0F-DE7646D33A9E}"/>
              </a:ext>
            </a:extLst>
          </p:cNvPr>
          <p:cNvSpPr>
            <a:spLocks noGrp="1"/>
          </p:cNvSpPr>
          <p:nvPr>
            <p:ph type="sldNum" sz="quarter" idx="12"/>
          </p:nvPr>
        </p:nvSpPr>
        <p:spPr/>
        <p:txBody>
          <a:bodyPr/>
          <a:lstStyle/>
          <a:p>
            <a:fld id="{38A3D1BC-4328-45BB-A374-B8780A0FC512}" type="slidenum">
              <a:rPr lang="fr-FR" smtClean="0"/>
              <a:pPr/>
              <a:t>39</a:t>
            </a:fld>
            <a:endParaRPr lang="fr-FR"/>
          </a:p>
        </p:txBody>
      </p:sp>
    </p:spTree>
    <p:extLst>
      <p:ext uri="{BB962C8B-B14F-4D97-AF65-F5344CB8AC3E}">
        <p14:creationId xmlns:p14="http://schemas.microsoft.com/office/powerpoint/2010/main" val="729867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br>
              <a:rPr lang="fr-FR" sz="1800" b="1" dirty="0">
                <a:solidFill>
                  <a:srgbClr val="FF0000"/>
                </a:solidFill>
                <a:effectLst/>
                <a:latin typeface="+mn-lt"/>
                <a:ea typeface="Calibri" panose="020F0502020204030204" pitchFamily="34" charset="0"/>
              </a:rPr>
            </a:br>
            <a:br>
              <a:rPr lang="fr-FR" sz="1800" b="1" dirty="0">
                <a:solidFill>
                  <a:srgbClr val="FF0000"/>
                </a:solidFill>
                <a:latin typeface="+mn-lt"/>
                <a:ea typeface="Calibri" panose="020F0502020204030204" pitchFamily="34" charset="0"/>
              </a:rPr>
            </a:br>
            <a:r>
              <a:rPr lang="fr-FR" sz="2200" b="1" dirty="0">
                <a:solidFill>
                  <a:srgbClr val="FF0000"/>
                </a:solidFill>
                <a:effectLst/>
                <a:latin typeface="+mn-lt"/>
                <a:ea typeface="Calibri" panose="020F0502020204030204" pitchFamily="34" charset="0"/>
              </a:rPr>
              <a:t>L’open data (prévu pour 2025) et la présentation des jugements et des écritures</a:t>
            </a:r>
            <a:br>
              <a:rPr lang="fr-FR" sz="2200" b="1" dirty="0">
                <a:effectLst/>
                <a:latin typeface="+mn-lt"/>
                <a:ea typeface="Calibri" panose="020F0502020204030204" pitchFamily="34" charset="0"/>
              </a:rPr>
            </a:br>
            <a:r>
              <a:rPr lang="fr-FR" sz="2200" b="1" dirty="0">
                <a:solidFill>
                  <a:srgbClr val="FF0000"/>
                </a:solidFill>
                <a:effectLst/>
                <a:latin typeface="+mn-lt"/>
                <a:ea typeface="Calibri" panose="020F0502020204030204" pitchFamily="34" charset="0"/>
              </a:rPr>
              <a:t>SIMPLIFICATION ET TRANSPARENCE ?</a:t>
            </a:r>
            <a:br>
              <a:rPr lang="fr-FR" sz="2200" dirty="0">
                <a:effectLst/>
                <a:latin typeface="Calibri" panose="020F0502020204030204" pitchFamily="34" charset="0"/>
                <a:ea typeface="Calibri" panose="020F0502020204030204" pitchFamily="34" charset="0"/>
              </a:rPr>
            </a:br>
            <a:endParaRPr lang="fr-FR" sz="2200" dirty="0"/>
          </a:p>
        </p:txBody>
      </p:sp>
      <p:sp>
        <p:nvSpPr>
          <p:cNvPr id="3" name="Espace réservé du contenu 2"/>
          <p:cNvSpPr>
            <a:spLocks noGrp="1"/>
          </p:cNvSpPr>
          <p:nvPr>
            <p:ph idx="1"/>
          </p:nvPr>
        </p:nvSpPr>
        <p:spPr/>
        <p:txBody>
          <a:bodyPr>
            <a:normAutofit lnSpcReduction="10000"/>
          </a:bodyPr>
          <a:lstStyle/>
          <a:p>
            <a:pPr algn="ctr">
              <a:buNone/>
            </a:pPr>
            <a:endParaRPr lang="fr-FR" sz="2000" b="1" dirty="0">
              <a:effectLst/>
              <a:latin typeface="Calibri" panose="020F0502020204030204" pitchFamily="34" charset="0"/>
              <a:ea typeface="Calibri" panose="020F0502020204030204" pitchFamily="34" charset="0"/>
            </a:endParaRPr>
          </a:p>
          <a:p>
            <a:pPr algn="ctr">
              <a:buNone/>
            </a:pPr>
            <a:r>
              <a:rPr lang="fr-FR" sz="2000" b="1" dirty="0">
                <a:effectLst/>
                <a:latin typeface="Calibri" panose="020F0502020204030204" pitchFamily="34" charset="0"/>
                <a:ea typeface="Calibri" panose="020F0502020204030204" pitchFamily="34" charset="0"/>
              </a:rPr>
              <a:t>OPEN DATA</a:t>
            </a:r>
            <a:endParaRPr lang="fr-FR" sz="2000" dirty="0">
              <a:effectLst/>
              <a:latin typeface="Calibri" panose="020F0502020204030204" pitchFamily="34" charset="0"/>
              <a:ea typeface="Calibri" panose="020F0502020204030204" pitchFamily="34" charset="0"/>
            </a:endParaRPr>
          </a:p>
          <a:p>
            <a:pPr>
              <a:buNone/>
            </a:pPr>
            <a:r>
              <a:rPr lang="fr-FR" sz="2000" b="1" dirty="0">
                <a:effectLst/>
                <a:latin typeface="Calibri" panose="020F0502020204030204" pitchFamily="34" charset="0"/>
                <a:ea typeface="Calibri" panose="020F0502020204030204" pitchFamily="34" charset="0"/>
              </a:rPr>
              <a:t> </a:t>
            </a:r>
            <a:endParaRPr lang="fr-FR" sz="2000" dirty="0">
              <a:effectLst/>
              <a:latin typeface="Calibri" panose="020F0502020204030204" pitchFamily="34" charset="0"/>
              <a:ea typeface="Calibri" panose="020F0502020204030204" pitchFamily="34" charset="0"/>
            </a:endParaRPr>
          </a:p>
          <a:p>
            <a:pPr>
              <a:buNone/>
            </a:pPr>
            <a:r>
              <a:rPr lang="fr-FR" sz="2000" b="1" dirty="0">
                <a:effectLst/>
                <a:latin typeface="Calibri" panose="020F0502020204030204" pitchFamily="34" charset="0"/>
                <a:ea typeface="Calibri" panose="020F0502020204030204" pitchFamily="34" charset="0"/>
              </a:rPr>
              <a:t>Loi 2019-222 du 23 mars 2019 de programmation 2018-2022 et de réforme pour la justice</a:t>
            </a:r>
            <a:endParaRPr lang="fr-FR" sz="2000" dirty="0">
              <a:effectLst/>
              <a:latin typeface="Calibri" panose="020F0502020204030204" pitchFamily="34" charset="0"/>
              <a:ea typeface="Calibri" panose="020F0502020204030204" pitchFamily="34" charset="0"/>
            </a:endParaRPr>
          </a:p>
          <a:p>
            <a:pPr>
              <a:buNone/>
            </a:pPr>
            <a:r>
              <a:rPr lang="fr-FR" sz="2000" b="1" dirty="0">
                <a:effectLst/>
                <a:latin typeface="Calibri" panose="020F0502020204030204" pitchFamily="34" charset="0"/>
                <a:ea typeface="Calibri" panose="020F0502020204030204" pitchFamily="34" charset="0"/>
              </a:rPr>
              <a:t>Article 33 « Concilier la publicité des décisions de justice et le droit au respect de la vie privée »</a:t>
            </a:r>
            <a:endParaRPr lang="fr-FR" sz="2000" dirty="0">
              <a:effectLst/>
              <a:latin typeface="Calibri" panose="020F0502020204030204" pitchFamily="34" charset="0"/>
              <a:ea typeface="Calibri" panose="020F0502020204030204" pitchFamily="34" charset="0"/>
            </a:endParaRPr>
          </a:p>
          <a:p>
            <a:pPr>
              <a:buNone/>
            </a:pPr>
            <a:r>
              <a:rPr lang="fr-FR" sz="2000" b="1" dirty="0">
                <a:effectLst/>
                <a:latin typeface="Calibri" panose="020F0502020204030204" pitchFamily="34" charset="0"/>
                <a:ea typeface="Calibri" panose="020F0502020204030204" pitchFamily="34" charset="0"/>
              </a:rPr>
              <a:t>Mise à disposition du public des décisions de justice sous forme électronique (2025 pour les jugements de 1</a:t>
            </a:r>
            <a:r>
              <a:rPr lang="fr-FR" sz="2000" b="1" baseline="30000" dirty="0">
                <a:effectLst/>
                <a:latin typeface="Calibri" panose="020F0502020204030204" pitchFamily="34" charset="0"/>
                <a:ea typeface="Calibri" panose="020F0502020204030204" pitchFamily="34" charset="0"/>
              </a:rPr>
              <a:t>re</a:t>
            </a:r>
            <a:r>
              <a:rPr lang="fr-FR" sz="2000" b="1" dirty="0">
                <a:effectLst/>
                <a:latin typeface="Calibri" panose="020F0502020204030204" pitchFamily="34" charset="0"/>
                <a:ea typeface="Calibri" panose="020F0502020204030204" pitchFamily="34" charset="0"/>
              </a:rPr>
              <a:t> instance)</a:t>
            </a:r>
            <a:endParaRPr lang="fr-FR" sz="2000" dirty="0">
              <a:effectLst/>
              <a:latin typeface="Calibri" panose="020F0502020204030204" pitchFamily="34" charset="0"/>
              <a:ea typeface="Calibri" panose="020F0502020204030204" pitchFamily="34" charset="0"/>
            </a:endParaRPr>
          </a:p>
          <a:p>
            <a:pPr>
              <a:buNone/>
            </a:pPr>
            <a:r>
              <a:rPr lang="fr-FR" sz="2000" b="1" dirty="0">
                <a:effectLst/>
                <a:latin typeface="Calibri" panose="020F0502020204030204" pitchFamily="34" charset="0"/>
                <a:ea typeface="Calibri" panose="020F0502020204030204" pitchFamily="34" charset="0"/>
              </a:rPr>
              <a:t>L. 111-13 COJ : Occultation des noms et prénoms des personnes physiques,  parties, tiers; ainsi que les éléments d’identification des parties, tiers, des magistrats, et membres du greffe en cas d’atteinte à la vie privée ou à la sécurité</a:t>
            </a:r>
            <a:endParaRPr lang="fr-FR" sz="2000" dirty="0">
              <a:effectLst/>
              <a:latin typeface="Calibri" panose="020F0502020204030204" pitchFamily="34" charset="0"/>
              <a:ea typeface="Calibri" panose="020F0502020204030204" pitchFamily="34" charset="0"/>
            </a:endParaRPr>
          </a:p>
          <a:p>
            <a:pPr>
              <a:buNone/>
            </a:pPr>
            <a:r>
              <a:rPr lang="fr-FR" sz="2000" b="1" dirty="0">
                <a:effectLst/>
                <a:latin typeface="Calibri" panose="020F0502020204030204" pitchFamily="34" charset="0"/>
                <a:ea typeface="Calibri" panose="020F0502020204030204" pitchFamily="34" charset="0"/>
              </a:rPr>
              <a:t> </a:t>
            </a:r>
            <a:endParaRPr lang="fr-FR" sz="2000" dirty="0">
              <a:effectLst/>
              <a:latin typeface="Calibri" panose="020F0502020204030204" pitchFamily="34" charset="0"/>
              <a:ea typeface="Calibri" panose="020F0502020204030204" pitchFamily="34" charset="0"/>
            </a:endParaRPr>
          </a:p>
          <a:p>
            <a:pPr>
              <a:buNone/>
            </a:pPr>
            <a:r>
              <a:rPr lang="fr-FR" sz="1800" b="1" dirty="0">
                <a:effectLst/>
                <a:latin typeface="Calibri" panose="020F0502020204030204" pitchFamily="34"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endParaRPr lang="fr-FR" dirty="0"/>
          </a:p>
        </p:txBody>
      </p:sp>
      <p:sp>
        <p:nvSpPr>
          <p:cNvPr id="4" name="Espace réservé du pied de page 3"/>
          <p:cNvSpPr>
            <a:spLocks noGrp="1"/>
          </p:cNvSpPr>
          <p:nvPr>
            <p:ph type="ftr" sz="quarter" idx="11"/>
          </p:nvPr>
        </p:nvSpPr>
        <p:spPr/>
        <p:txBody>
          <a:bodyPr/>
          <a:lstStyle/>
          <a:p>
            <a:r>
              <a:rPr lang="fr-FR"/>
              <a:t>EDASE - ÉCOLE DES AVOCATS DU SUD-EST</a:t>
            </a:r>
          </a:p>
        </p:txBody>
      </p:sp>
      <p:sp>
        <p:nvSpPr>
          <p:cNvPr id="5" name="Espace réservé du numéro de diapositive 4"/>
          <p:cNvSpPr>
            <a:spLocks noGrp="1"/>
          </p:cNvSpPr>
          <p:nvPr>
            <p:ph type="sldNum" sz="quarter" idx="12"/>
          </p:nvPr>
        </p:nvSpPr>
        <p:spPr/>
        <p:txBody>
          <a:bodyPr/>
          <a:lstStyle/>
          <a:p>
            <a:fld id="{38A3D1BC-4328-45BB-A374-B8780A0FC512}" type="slidenum">
              <a:rPr lang="fr-FR" smtClean="0"/>
              <a:pPr/>
              <a:t>4</a:t>
            </a:fld>
            <a:endParaRPr lang="fr-FR"/>
          </a:p>
        </p:txBody>
      </p:sp>
    </p:spTree>
    <p:extLst>
      <p:ext uri="{BB962C8B-B14F-4D97-AF65-F5344CB8AC3E}">
        <p14:creationId xmlns:p14="http://schemas.microsoft.com/office/powerpoint/2010/main" val="3473585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5D7D9E0A-6D7A-D263-247A-7A2FFE3F8CD0}"/>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0B928DD3-8BE7-2052-BDF0-8987221F5CC9}"/>
              </a:ext>
            </a:extLst>
          </p:cNvPr>
          <p:cNvSpPr>
            <a:spLocks noGrp="1"/>
          </p:cNvSpPr>
          <p:nvPr>
            <p:ph type="sldNum" sz="quarter" idx="12"/>
          </p:nvPr>
        </p:nvSpPr>
        <p:spPr/>
        <p:txBody>
          <a:bodyPr/>
          <a:lstStyle/>
          <a:p>
            <a:fld id="{38A3D1BC-4328-45BB-A374-B8780A0FC512}" type="slidenum">
              <a:rPr lang="fr-FR" smtClean="0"/>
              <a:pPr/>
              <a:t>40</a:t>
            </a:fld>
            <a:endParaRPr lang="fr-FR"/>
          </a:p>
        </p:txBody>
      </p:sp>
      <p:pic>
        <p:nvPicPr>
          <p:cNvPr id="7" name="Espace réservé du contenu 6">
            <a:extLst>
              <a:ext uri="{FF2B5EF4-FFF2-40B4-BE49-F238E27FC236}">
                <a16:creationId xmlns:a16="http://schemas.microsoft.com/office/drawing/2014/main" id="{FD7EF441-6178-E580-C0DD-C92B652569F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01157" y="932155"/>
            <a:ext cx="6880194" cy="5447453"/>
          </a:xfrm>
          <a:prstGeom prst="rect">
            <a:avLst/>
          </a:prstGeom>
          <a:noFill/>
          <a:ln>
            <a:noFill/>
          </a:ln>
        </p:spPr>
      </p:pic>
    </p:spTree>
    <p:extLst>
      <p:ext uri="{BB962C8B-B14F-4D97-AF65-F5344CB8AC3E}">
        <p14:creationId xmlns:p14="http://schemas.microsoft.com/office/powerpoint/2010/main" val="2617127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17FB5413-DC23-405C-97BF-A4BDD480F190}"/>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7BDFB566-4A77-55F2-E68C-3FEAB09DD07E}"/>
              </a:ext>
            </a:extLst>
          </p:cNvPr>
          <p:cNvSpPr>
            <a:spLocks noGrp="1"/>
          </p:cNvSpPr>
          <p:nvPr>
            <p:ph type="sldNum" sz="quarter" idx="12"/>
          </p:nvPr>
        </p:nvSpPr>
        <p:spPr/>
        <p:txBody>
          <a:bodyPr/>
          <a:lstStyle/>
          <a:p>
            <a:fld id="{38A3D1BC-4328-45BB-A374-B8780A0FC512}" type="slidenum">
              <a:rPr lang="fr-FR" smtClean="0"/>
              <a:pPr/>
              <a:t>41</a:t>
            </a:fld>
            <a:endParaRPr lang="fr-FR"/>
          </a:p>
        </p:txBody>
      </p:sp>
      <p:pic>
        <p:nvPicPr>
          <p:cNvPr id="7" name="Espace réservé du contenu 6">
            <a:extLst>
              <a:ext uri="{FF2B5EF4-FFF2-40B4-BE49-F238E27FC236}">
                <a16:creationId xmlns:a16="http://schemas.microsoft.com/office/drawing/2014/main" id="{83FBE2D2-6CE4-C295-62AD-939373BB03C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56769" y="1013594"/>
            <a:ext cx="7093258" cy="5384442"/>
          </a:xfrm>
          <a:prstGeom prst="rect">
            <a:avLst/>
          </a:prstGeom>
          <a:noFill/>
          <a:ln>
            <a:noFill/>
          </a:ln>
        </p:spPr>
      </p:pic>
    </p:spTree>
    <p:extLst>
      <p:ext uri="{BB962C8B-B14F-4D97-AF65-F5344CB8AC3E}">
        <p14:creationId xmlns:p14="http://schemas.microsoft.com/office/powerpoint/2010/main" val="3989243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78AE0DD-65A7-F9F7-C00C-DC80E634862F}"/>
              </a:ext>
            </a:extLst>
          </p:cNvPr>
          <p:cNvSpPr>
            <a:spLocks noGrp="1"/>
          </p:cNvSpPr>
          <p:nvPr>
            <p:ph idx="1"/>
          </p:nvPr>
        </p:nvSpPr>
        <p:spPr>
          <a:xfrm>
            <a:off x="417250" y="896645"/>
            <a:ext cx="11461072" cy="5326602"/>
          </a:xfrm>
        </p:spPr>
        <p:txBody>
          <a:bodyPr/>
          <a:lstStyle/>
          <a:p>
            <a:pPr marL="457200" lvl="1" indent="0">
              <a:buNone/>
            </a:pPr>
            <a:endParaRPr lang="fr-FR" sz="2000" b="1" dirty="0">
              <a:effectLst/>
              <a:latin typeface="+mn-lt"/>
              <a:ea typeface="Calibri" panose="020F0502020204030204" pitchFamily="34" charset="0"/>
            </a:endParaRPr>
          </a:p>
          <a:p>
            <a:pPr marL="457200" lvl="1" indent="0">
              <a:buNone/>
            </a:pPr>
            <a:endParaRPr lang="fr-FR" sz="2000" b="1" dirty="0">
              <a:latin typeface="+mn-lt"/>
              <a:ea typeface="Calibri" panose="020F0502020204030204" pitchFamily="34" charset="0"/>
            </a:endParaRPr>
          </a:p>
          <a:p>
            <a:pPr marL="457200" lvl="1" indent="0">
              <a:buNone/>
            </a:pPr>
            <a:endParaRPr lang="fr-FR" sz="2000" b="1" dirty="0">
              <a:latin typeface="+mn-lt"/>
              <a:ea typeface="Calibri" panose="020F0502020204030204" pitchFamily="34" charset="0"/>
            </a:endParaRPr>
          </a:p>
          <a:p>
            <a:pPr marL="457200" lvl="1" indent="0">
              <a:buNone/>
            </a:pPr>
            <a:r>
              <a:rPr lang="fr-FR" sz="2000" b="1" dirty="0">
                <a:latin typeface="+mn-lt"/>
                <a:ea typeface="Calibri" panose="020F0502020204030204" pitchFamily="34" charset="0"/>
              </a:rPr>
              <a:t>La</a:t>
            </a:r>
            <a:r>
              <a:rPr lang="fr-FR" sz="2000" b="1" dirty="0">
                <a:effectLst/>
                <a:latin typeface="+mn-lt"/>
                <a:ea typeface="Calibri" panose="020F0502020204030204" pitchFamily="34" charset="0"/>
              </a:rPr>
              <a:t> tentative préalable de conciliation (article 820 CPC)</a:t>
            </a:r>
            <a:endParaRPr lang="fr-FR" sz="2000" dirty="0">
              <a:effectLst/>
              <a:latin typeface="+mn-lt"/>
              <a:ea typeface="Calibri" panose="020F0502020204030204" pitchFamily="34" charset="0"/>
            </a:endParaRPr>
          </a:p>
          <a:p>
            <a:pPr marL="457200" lvl="1" indent="0">
              <a:buNone/>
            </a:pPr>
            <a:endParaRPr lang="fr-FR" sz="2000" b="1" dirty="0">
              <a:effectLst/>
              <a:latin typeface="+mn-lt"/>
              <a:ea typeface="Calibri" panose="020F0502020204030204" pitchFamily="34" charset="0"/>
            </a:endParaRPr>
          </a:p>
          <a:p>
            <a:pPr marL="457200" lvl="1" indent="0">
              <a:buNone/>
            </a:pPr>
            <a:r>
              <a:rPr lang="fr-FR" sz="2000" b="1" dirty="0">
                <a:effectLst/>
                <a:latin typeface="+mn-lt"/>
                <a:ea typeface="Calibri" panose="020F0502020204030204" pitchFamily="34" charset="0"/>
              </a:rPr>
              <a:t>820 CPC (Décret 2021-1322 du 11 octobre 2021)</a:t>
            </a:r>
            <a:endParaRPr lang="fr-FR" sz="2000" dirty="0">
              <a:effectLst/>
              <a:latin typeface="+mn-lt"/>
              <a:ea typeface="Calibri" panose="020F0502020204030204" pitchFamily="34" charset="0"/>
            </a:endParaRPr>
          </a:p>
          <a:p>
            <a:pPr marL="457200" lvl="1" indent="0">
              <a:lnSpc>
                <a:spcPts val="1440"/>
              </a:lnSpc>
              <a:buNone/>
            </a:pPr>
            <a:r>
              <a:rPr lang="fr-FR" sz="2000" dirty="0">
                <a:solidFill>
                  <a:srgbClr val="000000"/>
                </a:solidFill>
                <a:effectLst/>
                <a:latin typeface="+mn-lt"/>
                <a:ea typeface="Calibri" panose="020F0502020204030204" pitchFamily="34" charset="0"/>
              </a:rPr>
              <a:t>La </a:t>
            </a:r>
            <a:r>
              <a:rPr lang="fr-FR" sz="2000" i="1" dirty="0">
                <a:solidFill>
                  <a:srgbClr val="000000"/>
                </a:solidFill>
                <a:effectLst/>
                <a:latin typeface="+mn-lt"/>
                <a:ea typeface="Calibri" panose="020F0502020204030204" pitchFamily="34" charset="0"/>
              </a:rPr>
              <a:t>demande en justice peut être formée aux fins de tentative préalable de conciliation hors les cas dans lesquels le premier alinéa de l'article </a:t>
            </a:r>
            <a:r>
              <a:rPr lang="fr-FR" sz="2000" i="1" u="sng" dirty="0">
                <a:solidFill>
                  <a:srgbClr val="000000"/>
                </a:solidFill>
                <a:effectLst/>
                <a:latin typeface="+mn-lt"/>
                <a:ea typeface="Calibri" panose="020F0502020204030204" pitchFamily="34" charset="0"/>
                <a:hlinkClick r:id="rId2" tooltip="Code de procédure civile - art. 750-1 (V)"/>
              </a:rPr>
              <a:t>750-1</a:t>
            </a:r>
            <a:r>
              <a:rPr lang="fr-FR" sz="2000" i="1" dirty="0">
                <a:solidFill>
                  <a:srgbClr val="000000"/>
                </a:solidFill>
                <a:effectLst/>
                <a:latin typeface="+mn-lt"/>
                <a:ea typeface="Calibri" panose="020F0502020204030204" pitchFamily="34" charset="0"/>
              </a:rPr>
              <a:t> s'applique. </a:t>
            </a:r>
            <a:endParaRPr lang="fr-FR" sz="2000" dirty="0">
              <a:effectLst/>
              <a:latin typeface="+mn-lt"/>
              <a:ea typeface="Calibri" panose="020F0502020204030204" pitchFamily="34" charset="0"/>
            </a:endParaRPr>
          </a:p>
          <a:p>
            <a:pPr marL="457200" lvl="1" indent="0">
              <a:lnSpc>
                <a:spcPts val="1440"/>
              </a:lnSpc>
              <a:buNone/>
            </a:pPr>
            <a:r>
              <a:rPr lang="fr-FR" sz="2000" i="1" dirty="0">
                <a:solidFill>
                  <a:srgbClr val="000000"/>
                </a:solidFill>
                <a:effectLst/>
                <a:latin typeface="+mn-lt"/>
                <a:ea typeface="Calibri" panose="020F0502020204030204" pitchFamily="34" charset="0"/>
              </a:rPr>
              <a:t>La demande aux fins de tentative préalable de conciliation est formée par requête faite, remise ou adressée au greffe. </a:t>
            </a:r>
            <a:br>
              <a:rPr lang="fr-FR" sz="2000" i="1" dirty="0">
                <a:solidFill>
                  <a:srgbClr val="000000"/>
                </a:solidFill>
                <a:effectLst/>
                <a:latin typeface="+mn-lt"/>
                <a:ea typeface="Calibri" panose="020F0502020204030204" pitchFamily="34" charset="0"/>
              </a:rPr>
            </a:br>
            <a:br>
              <a:rPr lang="fr-FR" sz="2000" i="1" dirty="0">
                <a:solidFill>
                  <a:srgbClr val="000000"/>
                </a:solidFill>
                <a:effectLst/>
                <a:latin typeface="+mn-lt"/>
                <a:ea typeface="Calibri" panose="020F0502020204030204" pitchFamily="34" charset="0"/>
              </a:rPr>
            </a:br>
            <a:endParaRPr lang="fr-FR" sz="2000" i="1" dirty="0">
              <a:solidFill>
                <a:srgbClr val="000000"/>
              </a:solidFill>
              <a:effectLst/>
              <a:latin typeface="+mn-lt"/>
              <a:ea typeface="Calibri" panose="020F0502020204030204" pitchFamily="34" charset="0"/>
            </a:endParaRPr>
          </a:p>
          <a:p>
            <a:pPr marL="457200" lvl="1" indent="0">
              <a:lnSpc>
                <a:spcPts val="1440"/>
              </a:lnSpc>
              <a:buNone/>
            </a:pPr>
            <a:r>
              <a:rPr lang="fr-FR" sz="2000" b="1" i="1" dirty="0">
                <a:solidFill>
                  <a:srgbClr val="000000"/>
                </a:solidFill>
                <a:effectLst/>
                <a:latin typeface="+mn-lt"/>
                <a:ea typeface="Calibri" panose="020F0502020204030204" pitchFamily="34" charset="0"/>
              </a:rPr>
              <a:t>La prescription et les délais pour agir sont interrompus par l'enregistrement de la demande.</a:t>
            </a:r>
            <a:endParaRPr lang="fr-FR" sz="2000" dirty="0">
              <a:effectLst/>
              <a:latin typeface="+mn-lt"/>
              <a:ea typeface="Calibri" panose="020F0502020204030204" pitchFamily="34" charset="0"/>
            </a:endParaRPr>
          </a:p>
          <a:p>
            <a:pPr marL="457200" lvl="1" indent="0">
              <a:buNone/>
            </a:pPr>
            <a:r>
              <a:rPr lang="fr-FR" sz="2000" dirty="0">
                <a:effectLst/>
                <a:latin typeface="+mn-lt"/>
                <a:ea typeface="Calibri" panose="020F0502020204030204" pitchFamily="34" charset="0"/>
              </a:rPr>
              <a:t> </a:t>
            </a:r>
          </a:p>
          <a:p>
            <a:pPr lvl="1"/>
            <a:endParaRPr lang="fr-FR" sz="2000" dirty="0">
              <a:effectLst/>
              <a:latin typeface="+mn-lt"/>
              <a:ea typeface="Calibri" panose="020F0502020204030204" pitchFamily="34" charset="0"/>
            </a:endParaRPr>
          </a:p>
          <a:p>
            <a:pPr marL="457200" lvl="1" indent="0">
              <a:buNone/>
            </a:pPr>
            <a:r>
              <a:rPr lang="fr-FR" sz="2000" dirty="0">
                <a:effectLst/>
                <a:latin typeface="+mn-lt"/>
                <a:ea typeface="Calibri" panose="020F0502020204030204" pitchFamily="34" charset="0"/>
              </a:rPr>
              <a:t> </a:t>
            </a:r>
          </a:p>
          <a:p>
            <a:pPr marL="0" indent="0">
              <a:buNone/>
            </a:pPr>
            <a:r>
              <a:rPr lang="fr-FR" sz="1800" dirty="0">
                <a:effectLst/>
                <a:latin typeface="Times New Roman" panose="02020603050405020304" pitchFamily="18"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pPr marL="0" indent="0">
              <a:buNone/>
            </a:pPr>
            <a:endParaRPr lang="fr-FR" dirty="0"/>
          </a:p>
        </p:txBody>
      </p:sp>
      <p:sp>
        <p:nvSpPr>
          <p:cNvPr id="5" name="Espace réservé du pied de page 4">
            <a:extLst>
              <a:ext uri="{FF2B5EF4-FFF2-40B4-BE49-F238E27FC236}">
                <a16:creationId xmlns:a16="http://schemas.microsoft.com/office/drawing/2014/main" id="{C434AD84-E1E8-6695-D68E-241AFBABF47F}"/>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15F09D8D-3531-6E2E-BD43-96EB074908DB}"/>
              </a:ext>
            </a:extLst>
          </p:cNvPr>
          <p:cNvSpPr>
            <a:spLocks noGrp="1"/>
          </p:cNvSpPr>
          <p:nvPr>
            <p:ph type="sldNum" sz="quarter" idx="12"/>
          </p:nvPr>
        </p:nvSpPr>
        <p:spPr/>
        <p:txBody>
          <a:bodyPr/>
          <a:lstStyle/>
          <a:p>
            <a:fld id="{38A3D1BC-4328-45BB-A374-B8780A0FC512}" type="slidenum">
              <a:rPr lang="fr-FR" smtClean="0"/>
              <a:pPr/>
              <a:t>42</a:t>
            </a:fld>
            <a:endParaRPr lang="fr-FR"/>
          </a:p>
        </p:txBody>
      </p:sp>
    </p:spTree>
    <p:extLst>
      <p:ext uri="{BB962C8B-B14F-4D97-AF65-F5344CB8AC3E}">
        <p14:creationId xmlns:p14="http://schemas.microsoft.com/office/powerpoint/2010/main" val="1979422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BE404F2-64CC-F942-1C8F-018D108D57C7}"/>
              </a:ext>
            </a:extLst>
          </p:cNvPr>
          <p:cNvSpPr>
            <a:spLocks noGrp="1"/>
          </p:cNvSpPr>
          <p:nvPr>
            <p:ph idx="1"/>
          </p:nvPr>
        </p:nvSpPr>
        <p:spPr>
          <a:xfrm>
            <a:off x="328474" y="987427"/>
            <a:ext cx="11452194" cy="5368925"/>
          </a:xfrm>
        </p:spPr>
        <p:txBody>
          <a:bodyPr/>
          <a:lstStyle/>
          <a:p>
            <a:pPr marL="0" indent="0" algn="ctr">
              <a:buNone/>
            </a:pPr>
            <a:endParaRPr lang="fr-FR" sz="1800" b="1" dirty="0">
              <a:effectLst/>
              <a:latin typeface="Times New Roman" panose="02020603050405020304" pitchFamily="18" charset="0"/>
              <a:ea typeface="Calibri" panose="020F0502020204030204" pitchFamily="34" charset="0"/>
            </a:endParaRPr>
          </a:p>
          <a:p>
            <a:pPr marL="0" indent="0" algn="ctr">
              <a:buNone/>
            </a:pPr>
            <a:endParaRPr lang="fr-FR" sz="1800" b="1" dirty="0">
              <a:latin typeface="Times New Roman" panose="02020603050405020304" pitchFamily="18" charset="0"/>
              <a:ea typeface="Calibri" panose="020F0502020204030204" pitchFamily="34" charset="0"/>
            </a:endParaRPr>
          </a:p>
          <a:p>
            <a:pPr marL="457200" lvl="1" indent="0" algn="ctr">
              <a:buNone/>
            </a:pPr>
            <a:r>
              <a:rPr lang="fr-FR" sz="1600" b="1" dirty="0">
                <a:effectLst/>
                <a:latin typeface="+mn-lt"/>
                <a:ea typeface="Calibri" panose="020F0502020204030204" pitchFamily="34" charset="0"/>
              </a:rPr>
              <a:t>Les diverses procédures orales (devant le TJ, le tribunal de proximité, le référé, la procédure accélérée au fond),</a:t>
            </a:r>
            <a:endParaRPr lang="fr-FR" sz="1600" dirty="0">
              <a:effectLst/>
              <a:latin typeface="+mn-lt"/>
              <a:ea typeface="Calibri" panose="020F0502020204030204" pitchFamily="34" charset="0"/>
            </a:endParaRPr>
          </a:p>
          <a:p>
            <a:pPr marL="457200" lvl="1" indent="0">
              <a:buNone/>
            </a:pPr>
            <a:r>
              <a:rPr lang="fr-FR" sz="1600" dirty="0">
                <a:effectLst/>
                <a:latin typeface="+mn-lt"/>
                <a:ea typeface="Calibri" panose="020F0502020204030204" pitchFamily="34" charset="0"/>
              </a:rPr>
              <a:t> </a:t>
            </a:r>
          </a:p>
          <a:p>
            <a:pPr lvl="1"/>
            <a:endParaRPr lang="fr-FR" sz="1600" dirty="0">
              <a:effectLst/>
              <a:latin typeface="+mn-lt"/>
              <a:ea typeface="Calibri" panose="020F0502020204030204" pitchFamily="34" charset="0"/>
            </a:endParaRPr>
          </a:p>
          <a:p>
            <a:pPr marL="457200" lvl="1" indent="0">
              <a:buNone/>
            </a:pPr>
            <a:r>
              <a:rPr lang="fr-FR" sz="1600" b="1" dirty="0">
                <a:effectLst/>
                <a:latin typeface="+mn-lt"/>
                <a:ea typeface="Calibri" panose="020F0502020204030204" pitchFamily="34" charset="0"/>
              </a:rPr>
              <a:t>Les dénominations des chambres et juges du TJ</a:t>
            </a:r>
          </a:p>
          <a:p>
            <a:pPr marL="457200" lvl="1" indent="0">
              <a:buNone/>
            </a:pPr>
            <a:endParaRPr lang="fr-FR" sz="1600" dirty="0">
              <a:effectLst/>
              <a:latin typeface="+mn-lt"/>
              <a:ea typeface="Calibri" panose="020F0502020204030204" pitchFamily="34" charset="0"/>
            </a:endParaRPr>
          </a:p>
          <a:p>
            <a:pPr marL="457200" lvl="1" indent="0" algn="just">
              <a:lnSpc>
                <a:spcPts val="1300"/>
              </a:lnSpc>
              <a:spcBef>
                <a:spcPts val="1000"/>
              </a:spcBef>
              <a:buNone/>
            </a:pPr>
            <a:r>
              <a:rPr lang="fr-FR" sz="1600" dirty="0">
                <a:solidFill>
                  <a:srgbClr val="000000"/>
                </a:solidFill>
                <a:effectLst/>
                <a:latin typeface="+mn-lt"/>
                <a:ea typeface="Arial" panose="020B0604020202020204" pitchFamily="34" charset="0"/>
                <a:cs typeface="Times New Roman" panose="02020603050405020304" pitchFamily="18" charset="0"/>
              </a:rPr>
              <a:t>L 212-8 COJ « </a:t>
            </a:r>
            <a:r>
              <a:rPr lang="fr-FR" sz="1600" i="1" dirty="0">
                <a:solidFill>
                  <a:srgbClr val="000000"/>
                </a:solidFill>
                <a:effectLst/>
                <a:latin typeface="+mn-lt"/>
                <a:ea typeface="Arial" panose="020B0604020202020204" pitchFamily="34" charset="0"/>
                <a:cs typeface="Times New Roman" panose="02020603050405020304" pitchFamily="18" charset="0"/>
              </a:rPr>
              <a:t>Le tribunal judiciaire peut comprendre, en dehors de son siège, des chambres de proximité dénommées « </a:t>
            </a:r>
            <a:r>
              <a:rPr lang="fr-FR" sz="1600" b="1" i="1" dirty="0">
                <a:solidFill>
                  <a:srgbClr val="000000"/>
                </a:solidFill>
                <a:effectLst/>
                <a:latin typeface="+mn-lt"/>
                <a:ea typeface="Arial" panose="020B0604020202020204" pitchFamily="34" charset="0"/>
                <a:cs typeface="Times New Roman" panose="02020603050405020304" pitchFamily="18" charset="0"/>
              </a:rPr>
              <a:t>tribunaux de proximité</a:t>
            </a:r>
            <a:r>
              <a:rPr lang="fr-FR" sz="1600" i="1" dirty="0">
                <a:solidFill>
                  <a:srgbClr val="000000"/>
                </a:solidFill>
                <a:effectLst/>
                <a:latin typeface="+mn-lt"/>
                <a:ea typeface="Arial" panose="020B0604020202020204" pitchFamily="34" charset="0"/>
                <a:cs typeface="Times New Roman" panose="02020603050405020304" pitchFamily="18" charset="0"/>
              </a:rPr>
              <a:t> », dont le siège et le ressort ainsi que les compétences matérielles sont fixées par décret</a:t>
            </a:r>
            <a:r>
              <a:rPr lang="fr-FR" sz="1600" dirty="0">
                <a:solidFill>
                  <a:srgbClr val="000000"/>
                </a:solidFill>
                <a:effectLst/>
                <a:latin typeface="+mn-lt"/>
                <a:ea typeface="Arial" panose="020B0604020202020204" pitchFamily="34" charset="0"/>
                <a:cs typeface="Times New Roman" panose="02020603050405020304" pitchFamily="18" charset="0"/>
              </a:rPr>
              <a:t> » </a:t>
            </a:r>
          </a:p>
          <a:p>
            <a:pPr marL="457200" lvl="1" indent="0" algn="just">
              <a:lnSpc>
                <a:spcPts val="1300"/>
              </a:lnSpc>
              <a:spcBef>
                <a:spcPts val="1000"/>
              </a:spcBef>
              <a:buNone/>
            </a:pPr>
            <a:endParaRPr lang="fr-FR" sz="1600" dirty="0">
              <a:effectLst/>
              <a:latin typeface="+mn-lt"/>
              <a:ea typeface="Calibri" panose="020F0502020204030204" pitchFamily="34" charset="0"/>
              <a:cs typeface="Times New Roman" panose="02020603050405020304" pitchFamily="18" charset="0"/>
            </a:endParaRPr>
          </a:p>
          <a:p>
            <a:pPr marL="457200" lvl="1" indent="0">
              <a:buNone/>
            </a:pPr>
            <a:r>
              <a:rPr lang="fr-FR" sz="1600" dirty="0">
                <a:solidFill>
                  <a:srgbClr val="000000"/>
                </a:solidFill>
                <a:effectLst/>
                <a:latin typeface="+mn-lt"/>
                <a:ea typeface="Arial" panose="020B0604020202020204" pitchFamily="34" charset="0"/>
              </a:rPr>
              <a:t>L 211-1 COJ lorsque le tribunal judiciaire </a:t>
            </a:r>
            <a:r>
              <a:rPr lang="fr-FR" sz="1600" i="1" dirty="0">
                <a:solidFill>
                  <a:srgbClr val="000000"/>
                </a:solidFill>
                <a:effectLst/>
                <a:latin typeface="+mn-lt"/>
                <a:ea typeface="Arial" panose="020B0604020202020204" pitchFamily="34" charset="0"/>
              </a:rPr>
              <a:t>« statue en matière pénale, il est dénommé </a:t>
            </a:r>
            <a:r>
              <a:rPr lang="fr-FR" sz="1600" b="1" i="1" dirty="0">
                <a:solidFill>
                  <a:srgbClr val="000000"/>
                </a:solidFill>
                <a:effectLst/>
                <a:latin typeface="+mn-lt"/>
                <a:ea typeface="Arial" panose="020B0604020202020204" pitchFamily="34" charset="0"/>
              </a:rPr>
              <a:t>tribunal correctionnel</a:t>
            </a:r>
            <a:r>
              <a:rPr lang="fr-FR" sz="1600" i="1" dirty="0">
                <a:solidFill>
                  <a:srgbClr val="000000"/>
                </a:solidFill>
                <a:effectLst/>
                <a:latin typeface="+mn-lt"/>
                <a:ea typeface="Arial" panose="020B0604020202020204" pitchFamily="34" charset="0"/>
              </a:rPr>
              <a:t> ou </a:t>
            </a:r>
            <a:r>
              <a:rPr lang="fr-FR" sz="1600" b="1" i="1" dirty="0">
                <a:solidFill>
                  <a:srgbClr val="000000"/>
                </a:solidFill>
                <a:effectLst/>
                <a:latin typeface="+mn-lt"/>
                <a:ea typeface="Arial" panose="020B0604020202020204" pitchFamily="34" charset="0"/>
              </a:rPr>
              <a:t>tribunal de police</a:t>
            </a:r>
            <a:r>
              <a:rPr lang="fr-FR" sz="1600" i="1" dirty="0">
                <a:solidFill>
                  <a:srgbClr val="000000"/>
                </a:solidFill>
                <a:effectLst/>
                <a:latin typeface="+mn-lt"/>
                <a:ea typeface="Arial" panose="020B0604020202020204" pitchFamily="34" charset="0"/>
              </a:rPr>
              <a:t> »</a:t>
            </a:r>
            <a:r>
              <a:rPr lang="fr-FR" sz="1600" dirty="0">
                <a:solidFill>
                  <a:srgbClr val="000000"/>
                </a:solidFill>
                <a:effectLst/>
                <a:latin typeface="+mn-lt"/>
                <a:ea typeface="Arial" panose="020B0604020202020204" pitchFamily="34" charset="0"/>
              </a:rPr>
              <a:t> </a:t>
            </a:r>
          </a:p>
          <a:p>
            <a:pPr marL="457200" lvl="1" indent="0">
              <a:buNone/>
            </a:pPr>
            <a:endParaRPr lang="fr-FR" sz="1600" dirty="0">
              <a:effectLst/>
              <a:latin typeface="+mn-lt"/>
              <a:ea typeface="Calibri" panose="020F0502020204030204" pitchFamily="34" charset="0"/>
            </a:endParaRPr>
          </a:p>
          <a:p>
            <a:pPr marL="457200" lvl="1" indent="0">
              <a:buNone/>
            </a:pPr>
            <a:r>
              <a:rPr lang="fr-FR" sz="1600" dirty="0">
                <a:solidFill>
                  <a:srgbClr val="000000"/>
                </a:solidFill>
                <a:effectLst/>
                <a:latin typeface="+mn-lt"/>
                <a:ea typeface="Arial" panose="020B0604020202020204" pitchFamily="34" charset="0"/>
              </a:rPr>
              <a:t>L 213-4-1 COJ « </a:t>
            </a:r>
            <a:r>
              <a:rPr lang="fr-FR" sz="1600" i="1" dirty="0">
                <a:solidFill>
                  <a:srgbClr val="000000"/>
                </a:solidFill>
                <a:effectLst/>
                <a:latin typeface="+mn-lt"/>
                <a:ea typeface="Calibri" panose="020F0502020204030204" pitchFamily="34" charset="0"/>
              </a:rPr>
              <a:t>Au sein du tribunal judiciaire, un ou plusieurs juges exercent les fonctions de </a:t>
            </a:r>
            <a:r>
              <a:rPr lang="fr-FR" sz="1600" b="1" i="1" dirty="0">
                <a:solidFill>
                  <a:srgbClr val="000000"/>
                </a:solidFill>
                <a:effectLst/>
                <a:latin typeface="+mn-lt"/>
                <a:ea typeface="Calibri" panose="020F0502020204030204" pitchFamily="34" charset="0"/>
              </a:rPr>
              <a:t>juge des contentieux de la protection</a:t>
            </a:r>
            <a:r>
              <a:rPr lang="fr-FR" sz="1600" dirty="0">
                <a:solidFill>
                  <a:srgbClr val="000000"/>
                </a:solidFill>
                <a:effectLst/>
                <a:latin typeface="+mn-lt"/>
                <a:ea typeface="Calibri" panose="020F0502020204030204" pitchFamily="34" charset="0"/>
              </a:rPr>
              <a:t> »</a:t>
            </a:r>
            <a:endParaRPr lang="fr-FR" sz="1600" dirty="0">
              <a:effectLst/>
              <a:latin typeface="+mn-lt"/>
              <a:ea typeface="Calibri" panose="020F0502020204030204" pitchFamily="34" charset="0"/>
            </a:endParaRPr>
          </a:p>
          <a:p>
            <a:pPr marL="0" indent="0">
              <a:buNone/>
            </a:pPr>
            <a:endParaRPr lang="fr-FR" dirty="0"/>
          </a:p>
        </p:txBody>
      </p:sp>
      <p:sp>
        <p:nvSpPr>
          <p:cNvPr id="5" name="Espace réservé du pied de page 4">
            <a:extLst>
              <a:ext uri="{FF2B5EF4-FFF2-40B4-BE49-F238E27FC236}">
                <a16:creationId xmlns:a16="http://schemas.microsoft.com/office/drawing/2014/main" id="{27339C49-E28F-BC84-82D4-F9193D1D3014}"/>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899AD8E4-6E1E-D3E5-C94B-02B39D3F0F11}"/>
              </a:ext>
            </a:extLst>
          </p:cNvPr>
          <p:cNvSpPr>
            <a:spLocks noGrp="1"/>
          </p:cNvSpPr>
          <p:nvPr>
            <p:ph type="sldNum" sz="quarter" idx="12"/>
          </p:nvPr>
        </p:nvSpPr>
        <p:spPr/>
        <p:txBody>
          <a:bodyPr/>
          <a:lstStyle/>
          <a:p>
            <a:fld id="{38A3D1BC-4328-45BB-A374-B8780A0FC512}" type="slidenum">
              <a:rPr lang="fr-FR" smtClean="0"/>
              <a:pPr/>
              <a:t>43</a:t>
            </a:fld>
            <a:endParaRPr lang="fr-FR"/>
          </a:p>
        </p:txBody>
      </p:sp>
    </p:spTree>
    <p:extLst>
      <p:ext uri="{BB962C8B-B14F-4D97-AF65-F5344CB8AC3E}">
        <p14:creationId xmlns:p14="http://schemas.microsoft.com/office/powerpoint/2010/main" val="2825378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FDAA23-9F8E-4FD5-2FF3-41EDA51EFA46}"/>
              </a:ext>
            </a:extLst>
          </p:cNvPr>
          <p:cNvSpPr>
            <a:spLocks noGrp="1"/>
          </p:cNvSpPr>
          <p:nvPr>
            <p:ph idx="1"/>
          </p:nvPr>
        </p:nvSpPr>
        <p:spPr>
          <a:xfrm>
            <a:off x="417249" y="987427"/>
            <a:ext cx="11496583" cy="5368925"/>
          </a:xfrm>
        </p:spPr>
        <p:txBody>
          <a:bodyPr>
            <a:normAutofit fontScale="85000" lnSpcReduction="10000"/>
          </a:bodyPr>
          <a:lstStyle/>
          <a:p>
            <a:endParaRPr lang="fr-FR" sz="1800" dirty="0">
              <a:effectLst/>
              <a:latin typeface="Calibri" panose="020F0502020204030204" pitchFamily="34" charset="0"/>
              <a:ea typeface="Calibri" panose="020F0502020204030204" pitchFamily="34" charset="0"/>
            </a:endParaRPr>
          </a:p>
          <a:p>
            <a:pPr marL="457200" lvl="1" indent="0">
              <a:buNone/>
            </a:pPr>
            <a:endParaRPr lang="fr-FR" sz="1800" b="1" dirty="0">
              <a:effectLst/>
              <a:latin typeface="+mn-lt"/>
              <a:ea typeface="Calibri" panose="020F0502020204030204" pitchFamily="34" charset="0"/>
            </a:endParaRPr>
          </a:p>
          <a:p>
            <a:pPr marL="457200" lvl="1" indent="0">
              <a:buNone/>
            </a:pPr>
            <a:r>
              <a:rPr lang="fr-FR" sz="1800" b="1" dirty="0">
                <a:effectLst/>
                <a:latin typeface="+mn-lt"/>
                <a:ea typeface="Calibri" panose="020F0502020204030204" pitchFamily="34" charset="0"/>
              </a:rPr>
              <a:t>La procédure accélérée</a:t>
            </a:r>
          </a:p>
          <a:p>
            <a:pPr marL="457200" lvl="1" indent="0">
              <a:buNone/>
            </a:pPr>
            <a:endParaRPr lang="fr-FR" sz="1800" dirty="0">
              <a:effectLst/>
              <a:latin typeface="+mn-lt"/>
              <a:ea typeface="Calibri" panose="020F0502020204030204" pitchFamily="34" charset="0"/>
            </a:endParaRPr>
          </a:p>
          <a:p>
            <a:pPr marL="457200" lvl="1" indent="0">
              <a:buNone/>
            </a:pPr>
            <a:endParaRPr lang="fr-FR" sz="1800" dirty="0">
              <a:effectLst/>
              <a:latin typeface="+mn-lt"/>
              <a:ea typeface="Calibri" panose="020F0502020204030204" pitchFamily="34" charset="0"/>
            </a:endParaRPr>
          </a:p>
          <a:p>
            <a:pPr marL="457200" lvl="1" indent="0" algn="just">
              <a:spcBef>
                <a:spcPts val="300"/>
              </a:spcBef>
              <a:buNone/>
            </a:pPr>
            <a:r>
              <a:rPr lang="fr-FR" sz="1800" dirty="0">
                <a:solidFill>
                  <a:srgbClr val="000000"/>
                </a:solidFill>
                <a:effectLst/>
                <a:latin typeface="+mn-lt"/>
                <a:ea typeface="Arial" panose="020B0604020202020204" pitchFamily="34" charset="0"/>
                <a:cs typeface="Times New Roman" panose="02020603050405020304" pitchFamily="18" charset="0"/>
              </a:rPr>
              <a:t>La « procédure accélérée au fond » remplace la « forme des référés » et relève de l'article 481-1 du CPC.</a:t>
            </a:r>
            <a:endParaRPr lang="fr-FR" sz="1800" dirty="0">
              <a:effectLst/>
              <a:latin typeface="+mn-lt"/>
              <a:ea typeface="Calibri" panose="020F0502020204030204" pitchFamily="34" charset="0"/>
              <a:cs typeface="Times New Roman" panose="02020603050405020304" pitchFamily="18" charset="0"/>
            </a:endParaRPr>
          </a:p>
          <a:p>
            <a:pPr marL="457200" lvl="1" indent="0" algn="just">
              <a:spcBef>
                <a:spcPts val="300"/>
              </a:spcBef>
              <a:buNone/>
            </a:pPr>
            <a:endParaRPr lang="fr-FR" sz="1800" dirty="0">
              <a:solidFill>
                <a:srgbClr val="000000"/>
              </a:solidFill>
              <a:effectLst/>
              <a:latin typeface="+mn-lt"/>
              <a:ea typeface="Arial" panose="020B0604020202020204" pitchFamily="34" charset="0"/>
              <a:cs typeface="Times New Roman" panose="02020603050405020304" pitchFamily="18" charset="0"/>
            </a:endParaRPr>
          </a:p>
          <a:p>
            <a:pPr marL="457200" lvl="1" indent="0" algn="just">
              <a:spcBef>
                <a:spcPts val="300"/>
              </a:spcBef>
              <a:buNone/>
            </a:pPr>
            <a:r>
              <a:rPr lang="fr-FR" sz="1800" dirty="0">
                <a:solidFill>
                  <a:srgbClr val="000000"/>
                </a:solidFill>
                <a:effectLst/>
                <a:latin typeface="+mn-lt"/>
                <a:ea typeface="Arial" panose="020B0604020202020204" pitchFamily="34" charset="0"/>
                <a:cs typeface="Times New Roman" panose="02020603050405020304" pitchFamily="18" charset="0"/>
              </a:rPr>
              <a:t> </a:t>
            </a:r>
            <a:endParaRPr lang="fr-FR" sz="1800" dirty="0">
              <a:effectLst/>
              <a:latin typeface="+mn-lt"/>
              <a:ea typeface="Calibri" panose="020F0502020204030204" pitchFamily="34" charset="0"/>
              <a:cs typeface="Times New Roman" panose="02020603050405020304" pitchFamily="18" charset="0"/>
            </a:endParaRPr>
          </a:p>
          <a:p>
            <a:pPr marL="457200" lvl="1" indent="0" algn="just">
              <a:spcBef>
                <a:spcPts val="300"/>
              </a:spcBef>
              <a:buNone/>
            </a:pPr>
            <a:r>
              <a:rPr lang="fr-FR" sz="1800" dirty="0">
                <a:solidFill>
                  <a:srgbClr val="000000"/>
                </a:solidFill>
                <a:effectLst/>
                <a:latin typeface="+mn-lt"/>
                <a:ea typeface="Arial" panose="020B0604020202020204" pitchFamily="34" charset="0"/>
                <a:cs typeface="Times New Roman" panose="02020603050405020304" pitchFamily="18" charset="0"/>
              </a:rPr>
              <a:t>La « procédure accélérée au fond » comporte des règles identiques à celles des décisions de référé (dont un délai d'appel de 15 jours), sous réserve qu'avec ce nouveau texte l'exécution provisoire peut y être arrêtée.</a:t>
            </a:r>
          </a:p>
          <a:p>
            <a:pPr marL="343080" indent="-342720">
              <a:lnSpc>
                <a:spcPct val="100000"/>
              </a:lnSpc>
              <a:spcBef>
                <a:spcPts val="1001"/>
              </a:spcBef>
              <a:buClr>
                <a:srgbClr val="353535"/>
              </a:buClr>
              <a:buFont typeface="Wingdings 3" charset="2"/>
              <a:buChar char=""/>
            </a:pPr>
            <a:r>
              <a:rPr lang="en-US" sz="1600" b="1" spc="-1" dirty="0" err="1">
                <a:solidFill>
                  <a:srgbClr val="000000"/>
                </a:solidFill>
                <a:uFill>
                  <a:solidFill>
                    <a:srgbClr val="FFFFFF"/>
                  </a:solidFill>
                </a:uFill>
                <a:latin typeface="Century Gothic"/>
              </a:rPr>
              <a:t>Domaine</a:t>
            </a:r>
            <a:r>
              <a:rPr lang="en-US" sz="1600" b="1" spc="-1" dirty="0">
                <a:solidFill>
                  <a:srgbClr val="000000"/>
                </a:solidFill>
                <a:uFill>
                  <a:solidFill>
                    <a:srgbClr val="FFFFFF"/>
                  </a:solidFill>
                </a:uFill>
                <a:latin typeface="Century Gothic"/>
              </a:rPr>
              <a:t> </a:t>
            </a:r>
            <a:r>
              <a:rPr lang="en-US" sz="1600" b="1" spc="-1" dirty="0" err="1">
                <a:solidFill>
                  <a:srgbClr val="000000"/>
                </a:solidFill>
                <a:uFill>
                  <a:solidFill>
                    <a:srgbClr val="FFFFFF"/>
                  </a:solidFill>
                </a:uFill>
                <a:latin typeface="Century Gothic"/>
              </a:rPr>
              <a:t>limité</a:t>
            </a:r>
            <a:r>
              <a:rPr lang="en-US" sz="1600" b="1" spc="-1" dirty="0">
                <a:solidFill>
                  <a:srgbClr val="000000"/>
                </a:solidFill>
                <a:uFill>
                  <a:solidFill>
                    <a:srgbClr val="FFFFFF"/>
                  </a:solidFill>
                </a:uFill>
                <a:latin typeface="Century Gothic"/>
              </a:rPr>
              <a:t> par les </a:t>
            </a:r>
            <a:r>
              <a:rPr lang="en-US" sz="1600" b="1" spc="-1" dirty="0" err="1">
                <a:solidFill>
                  <a:srgbClr val="000000"/>
                </a:solidFill>
                <a:uFill>
                  <a:solidFill>
                    <a:srgbClr val="FFFFFF"/>
                  </a:solidFill>
                </a:uFill>
                <a:latin typeface="Century Gothic"/>
              </a:rPr>
              <a:t>textes</a:t>
            </a:r>
            <a:r>
              <a:rPr lang="en-US" sz="1600" b="1" spc="-1" dirty="0">
                <a:solidFill>
                  <a:srgbClr val="000000"/>
                </a:solidFill>
                <a:uFill>
                  <a:solidFill>
                    <a:srgbClr val="FFFFFF"/>
                  </a:solidFill>
                </a:uFill>
                <a:latin typeface="Century Gothic"/>
              </a:rPr>
              <a:t> : ex. art. 1380 CPC (</a:t>
            </a:r>
            <a:r>
              <a:rPr lang="en-US" sz="1600" b="1" spc="-1" dirty="0" err="1">
                <a:solidFill>
                  <a:srgbClr val="000000"/>
                </a:solidFill>
                <a:uFill>
                  <a:solidFill>
                    <a:srgbClr val="FFFFFF"/>
                  </a:solidFill>
                </a:uFill>
                <a:latin typeface="Century Gothic"/>
              </a:rPr>
              <a:t>président</a:t>
            </a:r>
            <a:r>
              <a:rPr lang="en-US" sz="1600" b="1" spc="-1" dirty="0">
                <a:solidFill>
                  <a:srgbClr val="000000"/>
                </a:solidFill>
                <a:uFill>
                  <a:solidFill>
                    <a:srgbClr val="FFFFFF"/>
                  </a:solidFill>
                </a:uFill>
                <a:latin typeface="Century Gothic"/>
              </a:rPr>
              <a:t> du TJ)</a:t>
            </a:r>
            <a:endParaRPr lang="en-US" sz="1800" spc="-1" dirty="0">
              <a:solidFill>
                <a:srgbClr val="404040"/>
              </a:solidFill>
              <a:uFill>
                <a:solidFill>
                  <a:srgbClr val="FFFFFF"/>
                </a:solidFill>
              </a:uFill>
              <a:latin typeface="Century Gothic"/>
            </a:endParaRPr>
          </a:p>
          <a:p>
            <a:pPr marL="343080" indent="-342720">
              <a:lnSpc>
                <a:spcPct val="100000"/>
              </a:lnSpc>
              <a:spcBef>
                <a:spcPts val="1001"/>
              </a:spcBef>
              <a:buClr>
                <a:srgbClr val="353535"/>
              </a:buClr>
              <a:buFont typeface="Wingdings 3" charset="2"/>
              <a:buChar char=""/>
            </a:pPr>
            <a:r>
              <a:rPr lang="en-US" sz="1600" spc="-1" dirty="0">
                <a:solidFill>
                  <a:srgbClr val="404040"/>
                </a:solidFill>
                <a:uFill>
                  <a:solidFill>
                    <a:srgbClr val="FFFFFF"/>
                  </a:solidFill>
                </a:uFill>
                <a:latin typeface="Century Gothic"/>
              </a:rPr>
              <a:t>Le </a:t>
            </a:r>
            <a:r>
              <a:rPr lang="en-US" sz="1600" spc="-1" dirty="0" err="1">
                <a:solidFill>
                  <a:srgbClr val="404040"/>
                </a:solidFill>
                <a:uFill>
                  <a:solidFill>
                    <a:srgbClr val="FFFFFF"/>
                  </a:solidFill>
                </a:uFill>
                <a:latin typeface="Century Gothic"/>
              </a:rPr>
              <a:t>domaine</a:t>
            </a:r>
            <a:r>
              <a:rPr lang="en-US" sz="1600" spc="-1" dirty="0">
                <a:solidFill>
                  <a:srgbClr val="404040"/>
                </a:solidFill>
                <a:uFill>
                  <a:solidFill>
                    <a:srgbClr val="FFFFFF"/>
                  </a:solidFill>
                </a:uFill>
                <a:latin typeface="Century Gothic"/>
              </a:rPr>
              <a:t> de </a:t>
            </a:r>
            <a:r>
              <a:rPr lang="en-US" sz="1600" spc="-1" dirty="0" err="1">
                <a:solidFill>
                  <a:srgbClr val="404040"/>
                </a:solidFill>
                <a:uFill>
                  <a:solidFill>
                    <a:srgbClr val="FFFFFF"/>
                  </a:solidFill>
                </a:uFill>
                <a:latin typeface="Century Gothic"/>
              </a:rPr>
              <a:t>cette</a:t>
            </a:r>
            <a:r>
              <a:rPr lang="en-US" sz="1600" spc="-1" dirty="0">
                <a:solidFill>
                  <a:srgbClr val="404040"/>
                </a:solidFill>
                <a:uFill>
                  <a:solidFill>
                    <a:srgbClr val="FFFFFF"/>
                  </a:solidFill>
                </a:uFill>
                <a:latin typeface="Century Gothic"/>
              </a:rPr>
              <a:t> PAF </a:t>
            </a:r>
            <a:r>
              <a:rPr lang="en-US" sz="1600" spc="-1" dirty="0" err="1">
                <a:solidFill>
                  <a:srgbClr val="404040"/>
                </a:solidFill>
                <a:uFill>
                  <a:solidFill>
                    <a:srgbClr val="FFFFFF"/>
                  </a:solidFill>
                </a:uFill>
                <a:latin typeface="Century Gothic"/>
              </a:rPr>
              <a:t>est</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très</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diversifié</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mais</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limité</a:t>
            </a:r>
            <a:r>
              <a:rPr lang="en-US" sz="1600" spc="-1" dirty="0">
                <a:solidFill>
                  <a:srgbClr val="404040"/>
                </a:solidFill>
                <a:uFill>
                  <a:solidFill>
                    <a:srgbClr val="FFFFFF"/>
                  </a:solidFill>
                </a:uFill>
                <a:latin typeface="Century Gothic"/>
              </a:rPr>
              <a:t> par les </a:t>
            </a:r>
            <a:r>
              <a:rPr lang="en-US" sz="1600" spc="-1" dirty="0" err="1">
                <a:solidFill>
                  <a:srgbClr val="404040"/>
                </a:solidFill>
                <a:uFill>
                  <a:solidFill>
                    <a:srgbClr val="FFFFFF"/>
                  </a:solidFill>
                </a:uFill>
                <a:latin typeface="Century Gothic"/>
              </a:rPr>
              <a:t>textes</a:t>
            </a:r>
            <a:r>
              <a:rPr lang="en-US" sz="1600" spc="-1" dirty="0">
                <a:solidFill>
                  <a:srgbClr val="404040"/>
                </a:solidFill>
                <a:uFill>
                  <a:solidFill>
                    <a:srgbClr val="FFFFFF"/>
                  </a:solidFill>
                </a:uFill>
                <a:latin typeface="Century Gothic"/>
              </a:rPr>
              <a:t>. Il </a:t>
            </a:r>
            <a:r>
              <a:rPr lang="en-US" sz="1600" spc="-1" dirty="0" err="1">
                <a:solidFill>
                  <a:srgbClr val="404040"/>
                </a:solidFill>
                <a:uFill>
                  <a:solidFill>
                    <a:srgbClr val="FFFFFF"/>
                  </a:solidFill>
                </a:uFill>
                <a:latin typeface="Century Gothic"/>
              </a:rPr>
              <a:t>intéresse</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notamment</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l’autorisation</a:t>
            </a:r>
            <a:r>
              <a:rPr lang="en-US" sz="1600" spc="-1" dirty="0">
                <a:solidFill>
                  <a:srgbClr val="404040"/>
                </a:solidFill>
                <a:uFill>
                  <a:solidFill>
                    <a:srgbClr val="FFFFFF"/>
                  </a:solidFill>
                </a:uFill>
                <a:latin typeface="Century Gothic"/>
              </a:rPr>
              <a:t> de faire </a:t>
            </a:r>
            <a:r>
              <a:rPr lang="en-US" sz="1600" spc="-1" dirty="0" err="1">
                <a:solidFill>
                  <a:srgbClr val="404040"/>
                </a:solidFill>
                <a:uFill>
                  <a:solidFill>
                    <a:srgbClr val="FFFFFF"/>
                  </a:solidFill>
                </a:uFill>
                <a:latin typeface="Century Gothic"/>
              </a:rPr>
              <a:t>appel</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contre</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une</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décision</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d’expertise</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donnée</a:t>
            </a:r>
            <a:r>
              <a:rPr lang="en-US" sz="1600" spc="-1" dirty="0">
                <a:solidFill>
                  <a:srgbClr val="404040"/>
                </a:solidFill>
                <a:uFill>
                  <a:solidFill>
                    <a:srgbClr val="FFFFFF"/>
                  </a:solidFill>
                </a:uFill>
                <a:latin typeface="Century Gothic"/>
              </a:rPr>
              <a:t> par le premier </a:t>
            </a:r>
            <a:r>
              <a:rPr lang="en-US" sz="1600" spc="-1" dirty="0" err="1">
                <a:solidFill>
                  <a:srgbClr val="404040"/>
                </a:solidFill>
                <a:uFill>
                  <a:solidFill>
                    <a:srgbClr val="FFFFFF"/>
                  </a:solidFill>
                </a:uFill>
                <a:latin typeface="Century Gothic"/>
              </a:rPr>
              <a:t>président</a:t>
            </a:r>
            <a:r>
              <a:rPr lang="en-US" sz="1600" spc="-1" dirty="0">
                <a:solidFill>
                  <a:srgbClr val="404040"/>
                </a:solidFill>
                <a:uFill>
                  <a:solidFill>
                    <a:srgbClr val="FFFFFF"/>
                  </a:solidFill>
                </a:uFill>
                <a:latin typeface="Century Gothic"/>
              </a:rPr>
              <a:t> de la </a:t>
            </a:r>
            <a:r>
              <a:rPr lang="en-US" sz="1600" spc="-1" dirty="0" err="1">
                <a:solidFill>
                  <a:srgbClr val="404040"/>
                </a:solidFill>
                <a:uFill>
                  <a:solidFill>
                    <a:srgbClr val="FFFFFF"/>
                  </a:solidFill>
                </a:uFill>
                <a:latin typeface="Century Gothic"/>
              </a:rPr>
              <a:t>cour</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d’appel</a:t>
            </a:r>
            <a:r>
              <a:rPr lang="en-US" sz="1600" spc="-1" dirty="0">
                <a:solidFill>
                  <a:srgbClr val="404040"/>
                </a:solidFill>
                <a:uFill>
                  <a:solidFill>
                    <a:srgbClr val="FFFFFF"/>
                  </a:solidFill>
                </a:uFill>
                <a:latin typeface="Century Gothic"/>
              </a:rPr>
              <a:t> (art. 272 CPC), </a:t>
            </a:r>
            <a:r>
              <a:rPr lang="en-US" sz="1600" spc="-1" dirty="0" err="1">
                <a:solidFill>
                  <a:srgbClr val="404040"/>
                </a:solidFill>
                <a:uFill>
                  <a:solidFill>
                    <a:srgbClr val="FFFFFF"/>
                  </a:solidFill>
                </a:uFill>
                <a:latin typeface="Century Gothic"/>
              </a:rPr>
              <a:t>ou</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contre</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une</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décision</a:t>
            </a:r>
            <a:r>
              <a:rPr lang="en-US" sz="1600" spc="-1" dirty="0">
                <a:solidFill>
                  <a:srgbClr val="404040"/>
                </a:solidFill>
                <a:uFill>
                  <a:solidFill>
                    <a:srgbClr val="FFFFFF"/>
                  </a:solidFill>
                </a:uFill>
                <a:latin typeface="Century Gothic"/>
              </a:rPr>
              <a:t> de </a:t>
            </a:r>
            <a:r>
              <a:rPr lang="en-US" sz="1600" spc="-1" dirty="0" err="1">
                <a:solidFill>
                  <a:srgbClr val="404040"/>
                </a:solidFill>
                <a:uFill>
                  <a:solidFill>
                    <a:srgbClr val="FFFFFF"/>
                  </a:solidFill>
                </a:uFill>
                <a:latin typeface="Century Gothic"/>
              </a:rPr>
              <a:t>sursis</a:t>
            </a:r>
            <a:r>
              <a:rPr lang="en-US" sz="1600" spc="-1" dirty="0">
                <a:solidFill>
                  <a:srgbClr val="404040"/>
                </a:solidFill>
                <a:uFill>
                  <a:solidFill>
                    <a:srgbClr val="FFFFFF"/>
                  </a:solidFill>
                </a:uFill>
                <a:latin typeface="Century Gothic"/>
              </a:rPr>
              <a:t> à </a:t>
            </a:r>
            <a:r>
              <a:rPr lang="en-US" sz="1600" spc="-1" dirty="0" err="1">
                <a:solidFill>
                  <a:srgbClr val="404040"/>
                </a:solidFill>
                <a:uFill>
                  <a:solidFill>
                    <a:srgbClr val="FFFFFF"/>
                  </a:solidFill>
                </a:uFill>
                <a:latin typeface="Century Gothic"/>
              </a:rPr>
              <a:t>statuer</a:t>
            </a:r>
            <a:r>
              <a:rPr lang="en-US" sz="1600" spc="-1" dirty="0">
                <a:solidFill>
                  <a:srgbClr val="404040"/>
                </a:solidFill>
                <a:uFill>
                  <a:solidFill>
                    <a:srgbClr val="FFFFFF"/>
                  </a:solidFill>
                </a:uFill>
                <a:latin typeface="Century Gothic"/>
              </a:rPr>
              <a:t> (art. 380 CPC) ; </a:t>
            </a:r>
            <a:r>
              <a:rPr lang="en-US" sz="1600" spc="-1" dirty="0" err="1">
                <a:solidFill>
                  <a:srgbClr val="404040"/>
                </a:solidFill>
                <a:uFill>
                  <a:solidFill>
                    <a:srgbClr val="FFFFFF"/>
                  </a:solidFill>
                </a:uFill>
                <a:latin typeface="Century Gothic"/>
              </a:rPr>
              <a:t>ou</a:t>
            </a:r>
            <a:r>
              <a:rPr lang="en-US" sz="1600" spc="-1" dirty="0">
                <a:solidFill>
                  <a:srgbClr val="404040"/>
                </a:solidFill>
                <a:uFill>
                  <a:solidFill>
                    <a:srgbClr val="FFFFFF"/>
                  </a:solidFill>
                </a:uFill>
                <a:latin typeface="Century Gothic"/>
              </a:rPr>
              <a:t> le </a:t>
            </a:r>
            <a:r>
              <a:rPr lang="en-US" sz="1600" spc="-1" dirty="0" err="1">
                <a:solidFill>
                  <a:srgbClr val="404040"/>
                </a:solidFill>
                <a:uFill>
                  <a:solidFill>
                    <a:srgbClr val="FFFFFF"/>
                  </a:solidFill>
                </a:uFill>
                <a:latin typeface="Century Gothic"/>
              </a:rPr>
              <a:t>relevé</a:t>
            </a:r>
            <a:r>
              <a:rPr lang="en-US" sz="1600" spc="-1" dirty="0">
                <a:solidFill>
                  <a:srgbClr val="404040"/>
                </a:solidFill>
                <a:uFill>
                  <a:solidFill>
                    <a:srgbClr val="FFFFFF"/>
                  </a:solidFill>
                </a:uFill>
                <a:latin typeface="Century Gothic"/>
              </a:rPr>
              <a:t> de </a:t>
            </a:r>
            <a:r>
              <a:rPr lang="en-US" sz="1600" spc="-1" dirty="0" err="1">
                <a:solidFill>
                  <a:srgbClr val="404040"/>
                </a:solidFill>
                <a:uFill>
                  <a:solidFill>
                    <a:srgbClr val="FFFFFF"/>
                  </a:solidFill>
                </a:uFill>
                <a:latin typeface="Century Gothic"/>
              </a:rPr>
              <a:t>forclusion</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accordé</a:t>
            </a:r>
            <a:r>
              <a:rPr lang="en-US" sz="1600" spc="-1" dirty="0">
                <a:solidFill>
                  <a:srgbClr val="404040"/>
                </a:solidFill>
                <a:uFill>
                  <a:solidFill>
                    <a:srgbClr val="FFFFFF"/>
                  </a:solidFill>
                </a:uFill>
                <a:latin typeface="Century Gothic"/>
              </a:rPr>
              <a:t> en </a:t>
            </a:r>
            <a:r>
              <a:rPr lang="en-US" sz="1600" spc="-1" dirty="0" err="1">
                <a:solidFill>
                  <a:srgbClr val="404040"/>
                </a:solidFill>
                <a:uFill>
                  <a:solidFill>
                    <a:srgbClr val="FFFFFF"/>
                  </a:solidFill>
                </a:uFill>
                <a:latin typeface="Century Gothic"/>
              </a:rPr>
              <a:t>cas</a:t>
            </a:r>
            <a:r>
              <a:rPr lang="en-US" sz="1600" spc="-1" dirty="0">
                <a:solidFill>
                  <a:srgbClr val="404040"/>
                </a:solidFill>
                <a:uFill>
                  <a:solidFill>
                    <a:srgbClr val="FFFFFF"/>
                  </a:solidFill>
                </a:uFill>
                <a:latin typeface="Century Gothic"/>
              </a:rPr>
              <a:t> de </a:t>
            </a:r>
            <a:r>
              <a:rPr lang="en-US" sz="1600" spc="-1" dirty="0" err="1">
                <a:solidFill>
                  <a:srgbClr val="404040"/>
                </a:solidFill>
                <a:uFill>
                  <a:solidFill>
                    <a:srgbClr val="FFFFFF"/>
                  </a:solidFill>
                </a:uFill>
                <a:latin typeface="Century Gothic"/>
              </a:rPr>
              <a:t>jugement</a:t>
            </a:r>
            <a:r>
              <a:rPr lang="en-US" sz="1600" spc="-1" dirty="0">
                <a:solidFill>
                  <a:srgbClr val="404040"/>
                </a:solidFill>
                <a:uFill>
                  <a:solidFill>
                    <a:srgbClr val="FFFFFF"/>
                  </a:solidFill>
                </a:uFill>
                <a:latin typeface="Century Gothic"/>
              </a:rPr>
              <a:t> par </a:t>
            </a:r>
            <a:r>
              <a:rPr lang="en-US" sz="1600" spc="-1" dirty="0" err="1">
                <a:solidFill>
                  <a:srgbClr val="404040"/>
                </a:solidFill>
                <a:uFill>
                  <a:solidFill>
                    <a:srgbClr val="FFFFFF"/>
                  </a:solidFill>
                </a:uFill>
                <a:latin typeface="Century Gothic"/>
              </a:rPr>
              <a:t>défaut</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ou</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réputé</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contradictoire</a:t>
            </a:r>
            <a:r>
              <a:rPr lang="en-US" sz="1600" spc="-1" dirty="0">
                <a:solidFill>
                  <a:srgbClr val="404040"/>
                </a:solidFill>
                <a:uFill>
                  <a:solidFill>
                    <a:srgbClr val="FFFFFF"/>
                  </a:solidFill>
                </a:uFill>
                <a:latin typeface="Century Gothic"/>
              </a:rPr>
              <a:t> (art. 540 CPC), </a:t>
            </a:r>
            <a:r>
              <a:rPr lang="en-US" sz="1600" spc="-1" dirty="0" err="1">
                <a:solidFill>
                  <a:srgbClr val="404040"/>
                </a:solidFill>
                <a:uFill>
                  <a:solidFill>
                    <a:srgbClr val="FFFFFF"/>
                  </a:solidFill>
                </a:uFill>
                <a:latin typeface="Century Gothic"/>
              </a:rPr>
              <a:t>ou</a:t>
            </a:r>
            <a:r>
              <a:rPr lang="en-US" sz="1600" spc="-1" dirty="0">
                <a:solidFill>
                  <a:srgbClr val="404040"/>
                </a:solidFill>
                <a:uFill>
                  <a:solidFill>
                    <a:srgbClr val="FFFFFF"/>
                  </a:solidFill>
                </a:uFill>
                <a:latin typeface="Century Gothic"/>
              </a:rPr>
              <a:t> encore les </a:t>
            </a:r>
            <a:r>
              <a:rPr lang="en-US" sz="1600" spc="-1" dirty="0" err="1">
                <a:solidFill>
                  <a:srgbClr val="404040"/>
                </a:solidFill>
                <a:uFill>
                  <a:solidFill>
                    <a:srgbClr val="FFFFFF"/>
                  </a:solidFill>
                </a:uFill>
                <a:latin typeface="Century Gothic"/>
              </a:rPr>
              <a:t>hypothèses</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prévues</a:t>
            </a:r>
            <a:r>
              <a:rPr lang="en-US" sz="1600" spc="-1" dirty="0">
                <a:solidFill>
                  <a:srgbClr val="404040"/>
                </a:solidFill>
                <a:uFill>
                  <a:solidFill>
                    <a:srgbClr val="FFFFFF"/>
                  </a:solidFill>
                </a:uFill>
                <a:latin typeface="Century Gothic"/>
              </a:rPr>
              <a:t> par la </a:t>
            </a:r>
            <a:r>
              <a:rPr lang="en-US" sz="1600" spc="-1" dirty="0" err="1">
                <a:solidFill>
                  <a:srgbClr val="404040"/>
                </a:solidFill>
                <a:uFill>
                  <a:solidFill>
                    <a:srgbClr val="FFFFFF"/>
                  </a:solidFill>
                </a:uFill>
                <a:latin typeface="Century Gothic"/>
              </a:rPr>
              <a:t>loi</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ou</a:t>
            </a:r>
            <a:r>
              <a:rPr lang="en-US" sz="1600" spc="-1" dirty="0">
                <a:solidFill>
                  <a:srgbClr val="404040"/>
                </a:solidFill>
                <a:uFill>
                  <a:solidFill>
                    <a:srgbClr val="FFFFFF"/>
                  </a:solidFill>
                </a:uFill>
                <a:latin typeface="Century Gothic"/>
              </a:rPr>
              <a:t> le </a:t>
            </a:r>
            <a:r>
              <a:rPr lang="en-US" sz="1600" spc="-1" dirty="0" err="1">
                <a:solidFill>
                  <a:srgbClr val="404040"/>
                </a:solidFill>
                <a:uFill>
                  <a:solidFill>
                    <a:srgbClr val="FFFFFF"/>
                  </a:solidFill>
                </a:uFill>
                <a:latin typeface="Century Gothic"/>
              </a:rPr>
              <a:t>règlement</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dans</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lesquelles</a:t>
            </a:r>
            <a:r>
              <a:rPr lang="en-US" sz="1600" spc="-1" dirty="0">
                <a:solidFill>
                  <a:srgbClr val="404040"/>
                </a:solidFill>
                <a:uFill>
                  <a:solidFill>
                    <a:srgbClr val="FFFFFF"/>
                  </a:solidFill>
                </a:uFill>
                <a:latin typeface="Century Gothic"/>
              </a:rPr>
              <a:t> le </a:t>
            </a:r>
            <a:r>
              <a:rPr lang="en-US" sz="1600" spc="-1" dirty="0" err="1">
                <a:solidFill>
                  <a:srgbClr val="404040"/>
                </a:solidFill>
                <a:uFill>
                  <a:solidFill>
                    <a:srgbClr val="FFFFFF"/>
                  </a:solidFill>
                </a:uFill>
                <a:latin typeface="Century Gothic"/>
              </a:rPr>
              <a:t>président</a:t>
            </a:r>
            <a:r>
              <a:rPr lang="en-US" sz="1600" spc="-1" dirty="0">
                <a:solidFill>
                  <a:srgbClr val="404040"/>
                </a:solidFill>
                <a:uFill>
                  <a:solidFill>
                    <a:srgbClr val="FFFFFF"/>
                  </a:solidFill>
                </a:uFill>
                <a:latin typeface="Century Gothic"/>
              </a:rPr>
              <a:t> du tribunal de commerce statue </a:t>
            </a:r>
            <a:r>
              <a:rPr lang="en-US" sz="1600" spc="-1" dirty="0" err="1">
                <a:solidFill>
                  <a:srgbClr val="404040"/>
                </a:solidFill>
                <a:uFill>
                  <a:solidFill>
                    <a:srgbClr val="FFFFFF"/>
                  </a:solidFill>
                </a:uFill>
                <a:latin typeface="Century Gothic"/>
              </a:rPr>
              <a:t>selon</a:t>
            </a:r>
            <a:r>
              <a:rPr lang="en-US" sz="1600" spc="-1" dirty="0">
                <a:solidFill>
                  <a:srgbClr val="404040"/>
                </a:solidFill>
                <a:uFill>
                  <a:solidFill>
                    <a:srgbClr val="FFFFFF"/>
                  </a:solidFill>
                </a:uFill>
                <a:latin typeface="Century Gothic"/>
              </a:rPr>
              <a:t> la </a:t>
            </a:r>
            <a:r>
              <a:rPr lang="en-US" sz="1600" spc="-1" dirty="0" err="1">
                <a:solidFill>
                  <a:srgbClr val="404040"/>
                </a:solidFill>
                <a:uFill>
                  <a:solidFill>
                    <a:srgbClr val="FFFFFF"/>
                  </a:solidFill>
                </a:uFill>
                <a:latin typeface="Century Gothic"/>
              </a:rPr>
              <a:t>procédure</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accélérée</a:t>
            </a:r>
            <a:r>
              <a:rPr lang="en-US" sz="1600" spc="-1" dirty="0">
                <a:solidFill>
                  <a:srgbClr val="404040"/>
                </a:solidFill>
                <a:uFill>
                  <a:solidFill>
                    <a:srgbClr val="FFFFFF"/>
                  </a:solidFill>
                </a:uFill>
                <a:latin typeface="Century Gothic"/>
              </a:rPr>
              <a:t> au fond  (CPC, art. 876-1), </a:t>
            </a:r>
            <a:r>
              <a:rPr lang="en-US" sz="1600" spc="-1" dirty="0" err="1">
                <a:solidFill>
                  <a:srgbClr val="404040"/>
                </a:solidFill>
                <a:uFill>
                  <a:solidFill>
                    <a:srgbClr val="FFFFFF"/>
                  </a:solidFill>
                </a:uFill>
                <a:latin typeface="Century Gothic"/>
              </a:rPr>
              <a:t>ou</a:t>
            </a:r>
            <a:r>
              <a:rPr lang="en-US" sz="1600" spc="-1" dirty="0">
                <a:solidFill>
                  <a:srgbClr val="404040"/>
                </a:solidFill>
                <a:uFill>
                  <a:solidFill>
                    <a:srgbClr val="FFFFFF"/>
                  </a:solidFill>
                </a:uFill>
                <a:latin typeface="Century Gothic"/>
              </a:rPr>
              <a:t> le </a:t>
            </a:r>
            <a:r>
              <a:rPr lang="en-US" sz="1600" spc="-1" dirty="0" err="1">
                <a:solidFill>
                  <a:srgbClr val="404040"/>
                </a:solidFill>
                <a:uFill>
                  <a:solidFill>
                    <a:srgbClr val="FFFFFF"/>
                  </a:solidFill>
                </a:uFill>
                <a:latin typeface="Century Gothic"/>
              </a:rPr>
              <a:t>président</a:t>
            </a:r>
            <a:r>
              <a:rPr lang="en-US" sz="1600" spc="-1" dirty="0">
                <a:solidFill>
                  <a:srgbClr val="404040"/>
                </a:solidFill>
                <a:uFill>
                  <a:solidFill>
                    <a:srgbClr val="FFFFFF"/>
                  </a:solidFill>
                </a:uFill>
                <a:latin typeface="Century Gothic"/>
              </a:rPr>
              <a:t> du tribunal </a:t>
            </a:r>
            <a:r>
              <a:rPr lang="en-US" sz="1600" spc="-1" dirty="0" err="1">
                <a:solidFill>
                  <a:srgbClr val="404040"/>
                </a:solidFill>
                <a:uFill>
                  <a:solidFill>
                    <a:srgbClr val="FFFFFF"/>
                  </a:solidFill>
                </a:uFill>
                <a:latin typeface="Century Gothic"/>
              </a:rPr>
              <a:t>paritaire</a:t>
            </a:r>
            <a:r>
              <a:rPr lang="en-US" sz="1600" spc="-1" dirty="0">
                <a:solidFill>
                  <a:srgbClr val="404040"/>
                </a:solidFill>
                <a:uFill>
                  <a:solidFill>
                    <a:srgbClr val="FFFFFF"/>
                  </a:solidFill>
                </a:uFill>
                <a:latin typeface="Century Gothic"/>
              </a:rPr>
              <a:t> des </a:t>
            </a:r>
            <a:r>
              <a:rPr lang="en-US" sz="1600" spc="-1" dirty="0" err="1">
                <a:solidFill>
                  <a:srgbClr val="404040"/>
                </a:solidFill>
                <a:uFill>
                  <a:solidFill>
                    <a:srgbClr val="FFFFFF"/>
                  </a:solidFill>
                </a:uFill>
                <a:latin typeface="Century Gothic"/>
              </a:rPr>
              <a:t>baux</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ruraux</a:t>
            </a:r>
            <a:r>
              <a:rPr lang="en-US" sz="1600" spc="-1" dirty="0">
                <a:solidFill>
                  <a:srgbClr val="404040"/>
                </a:solidFill>
                <a:uFill>
                  <a:solidFill>
                    <a:srgbClr val="FFFFFF"/>
                  </a:solidFill>
                </a:uFill>
                <a:latin typeface="Century Gothic"/>
              </a:rPr>
              <a:t> (art. 898-1 CPC) </a:t>
            </a:r>
            <a:r>
              <a:rPr lang="en-US" sz="1600" spc="-1" dirty="0" err="1">
                <a:solidFill>
                  <a:srgbClr val="404040"/>
                </a:solidFill>
                <a:uFill>
                  <a:solidFill>
                    <a:srgbClr val="FFFFFF"/>
                  </a:solidFill>
                </a:uFill>
                <a:latin typeface="Century Gothic"/>
              </a:rPr>
              <a:t>ou</a:t>
            </a:r>
            <a:r>
              <a:rPr lang="en-US" sz="1600" spc="-1" dirty="0">
                <a:solidFill>
                  <a:srgbClr val="404040"/>
                </a:solidFill>
                <a:uFill>
                  <a:solidFill>
                    <a:srgbClr val="FFFFFF"/>
                  </a:solidFill>
                </a:uFill>
                <a:latin typeface="Century Gothic"/>
              </a:rPr>
              <a:t> le premier </a:t>
            </a:r>
            <a:r>
              <a:rPr lang="en-US" sz="1600" spc="-1" dirty="0" err="1">
                <a:solidFill>
                  <a:srgbClr val="404040"/>
                </a:solidFill>
                <a:uFill>
                  <a:solidFill>
                    <a:srgbClr val="FFFFFF"/>
                  </a:solidFill>
                </a:uFill>
                <a:latin typeface="Century Gothic"/>
              </a:rPr>
              <a:t>président</a:t>
            </a:r>
            <a:r>
              <a:rPr lang="en-US" sz="1600" spc="-1" dirty="0">
                <a:solidFill>
                  <a:srgbClr val="404040"/>
                </a:solidFill>
                <a:uFill>
                  <a:solidFill>
                    <a:srgbClr val="FFFFFF"/>
                  </a:solidFill>
                </a:uFill>
                <a:latin typeface="Century Gothic"/>
              </a:rPr>
              <a:t> de la </a:t>
            </a:r>
            <a:r>
              <a:rPr lang="en-US" sz="1600" spc="-1" dirty="0" err="1">
                <a:solidFill>
                  <a:srgbClr val="404040"/>
                </a:solidFill>
                <a:uFill>
                  <a:solidFill>
                    <a:srgbClr val="FFFFFF"/>
                  </a:solidFill>
                </a:uFill>
                <a:latin typeface="Century Gothic"/>
              </a:rPr>
              <a:t>cour</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d’appel</a:t>
            </a:r>
            <a:r>
              <a:rPr lang="en-US" sz="1600" spc="-1" dirty="0">
                <a:solidFill>
                  <a:srgbClr val="404040"/>
                </a:solidFill>
                <a:uFill>
                  <a:solidFill>
                    <a:srgbClr val="FFFFFF"/>
                  </a:solidFill>
                </a:uFill>
                <a:latin typeface="Century Gothic"/>
              </a:rPr>
              <a:t> (CPC, art. 958-1), </a:t>
            </a:r>
            <a:r>
              <a:rPr lang="en-US" sz="1600" spc="-1" dirty="0" err="1">
                <a:solidFill>
                  <a:srgbClr val="404040"/>
                </a:solidFill>
                <a:uFill>
                  <a:solidFill>
                    <a:srgbClr val="FFFFFF"/>
                  </a:solidFill>
                </a:uFill>
                <a:latin typeface="Century Gothic"/>
              </a:rPr>
              <a:t>ou</a:t>
            </a:r>
            <a:r>
              <a:rPr lang="en-US" sz="1600" spc="-1" dirty="0">
                <a:solidFill>
                  <a:srgbClr val="404040"/>
                </a:solidFill>
                <a:uFill>
                  <a:solidFill>
                    <a:srgbClr val="FFFFFF"/>
                  </a:solidFill>
                </a:uFill>
                <a:latin typeface="Century Gothic"/>
              </a:rPr>
              <a:t> le JAF </a:t>
            </a:r>
            <a:r>
              <a:rPr lang="en-US" sz="1600" spc="-1" dirty="0" err="1">
                <a:solidFill>
                  <a:srgbClr val="404040"/>
                </a:solidFill>
                <a:uFill>
                  <a:solidFill>
                    <a:srgbClr val="FFFFFF"/>
                  </a:solidFill>
                </a:uFill>
                <a:latin typeface="Century Gothic"/>
              </a:rPr>
              <a:t>dans</a:t>
            </a:r>
            <a:r>
              <a:rPr lang="en-US" sz="1600" spc="-1" dirty="0">
                <a:solidFill>
                  <a:srgbClr val="404040"/>
                </a:solidFill>
                <a:uFill>
                  <a:solidFill>
                    <a:srgbClr val="FFFFFF"/>
                  </a:solidFill>
                </a:uFill>
                <a:latin typeface="Century Gothic"/>
              </a:rPr>
              <a:t> les </a:t>
            </a:r>
            <a:r>
              <a:rPr lang="en-US" sz="1600" spc="-1" dirty="0" err="1">
                <a:solidFill>
                  <a:srgbClr val="404040"/>
                </a:solidFill>
                <a:uFill>
                  <a:solidFill>
                    <a:srgbClr val="FFFFFF"/>
                  </a:solidFill>
                </a:uFill>
                <a:latin typeface="Century Gothic"/>
              </a:rPr>
              <a:t>procédures</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familiales</a:t>
            </a:r>
            <a:r>
              <a:rPr lang="en-US" sz="1600" spc="-1" dirty="0">
                <a:solidFill>
                  <a:srgbClr val="404040"/>
                </a:solidFill>
                <a:uFill>
                  <a:solidFill>
                    <a:srgbClr val="FFFFFF"/>
                  </a:solidFill>
                </a:uFill>
                <a:latin typeface="Century Gothic"/>
              </a:rPr>
              <a:t> (divorce </a:t>
            </a:r>
            <a:r>
              <a:rPr lang="en-US" sz="1600" spc="-1" dirty="0" err="1">
                <a:solidFill>
                  <a:srgbClr val="404040"/>
                </a:solidFill>
                <a:uFill>
                  <a:solidFill>
                    <a:srgbClr val="FFFFFF"/>
                  </a:solidFill>
                </a:uFill>
                <a:latin typeface="Century Gothic"/>
              </a:rPr>
              <a:t>judiciaire</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séparation</a:t>
            </a:r>
            <a:r>
              <a:rPr lang="en-US" sz="1600" spc="-1" dirty="0">
                <a:solidFill>
                  <a:srgbClr val="404040"/>
                </a:solidFill>
                <a:uFill>
                  <a:solidFill>
                    <a:srgbClr val="FFFFFF"/>
                  </a:solidFill>
                </a:uFill>
                <a:latin typeface="Century Gothic"/>
              </a:rPr>
              <a:t> de corps, art. 1073 CPC, « </a:t>
            </a:r>
            <a:r>
              <a:rPr lang="en-US" sz="1600" spc="-1" dirty="0" err="1">
                <a:solidFill>
                  <a:srgbClr val="404040"/>
                </a:solidFill>
                <a:uFill>
                  <a:solidFill>
                    <a:srgbClr val="FFFFFF"/>
                  </a:solidFill>
                </a:uFill>
                <a:latin typeface="Century Gothic"/>
              </a:rPr>
              <a:t>dans</a:t>
            </a:r>
            <a:r>
              <a:rPr lang="en-US" sz="1600" spc="-1" dirty="0">
                <a:solidFill>
                  <a:srgbClr val="404040"/>
                </a:solidFill>
                <a:uFill>
                  <a:solidFill>
                    <a:srgbClr val="FFFFFF"/>
                  </a:solidFill>
                </a:uFill>
                <a:latin typeface="Century Gothic"/>
              </a:rPr>
              <a:t> les </a:t>
            </a:r>
            <a:r>
              <a:rPr lang="en-US" sz="1600" spc="-1" dirty="0" err="1">
                <a:solidFill>
                  <a:srgbClr val="404040"/>
                </a:solidFill>
                <a:uFill>
                  <a:solidFill>
                    <a:srgbClr val="FFFFFF"/>
                  </a:solidFill>
                </a:uFill>
                <a:latin typeface="Century Gothic"/>
              </a:rPr>
              <a:t>cas</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prévus</a:t>
            </a:r>
            <a:r>
              <a:rPr lang="en-US" sz="1600" spc="-1" dirty="0">
                <a:solidFill>
                  <a:srgbClr val="404040"/>
                </a:solidFill>
                <a:uFill>
                  <a:solidFill>
                    <a:srgbClr val="FFFFFF"/>
                  </a:solidFill>
                </a:uFill>
                <a:latin typeface="Century Gothic"/>
              </a:rPr>
              <a:t> par la </a:t>
            </a:r>
            <a:r>
              <a:rPr lang="en-US" sz="1600" spc="-1" dirty="0" err="1">
                <a:solidFill>
                  <a:srgbClr val="404040"/>
                </a:solidFill>
                <a:uFill>
                  <a:solidFill>
                    <a:srgbClr val="FFFFFF"/>
                  </a:solidFill>
                </a:uFill>
                <a:latin typeface="Century Gothic"/>
              </a:rPr>
              <a:t>loi</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ou</a:t>
            </a:r>
            <a:r>
              <a:rPr lang="en-US" sz="1600" spc="-1" dirty="0">
                <a:solidFill>
                  <a:srgbClr val="404040"/>
                </a:solidFill>
                <a:uFill>
                  <a:solidFill>
                    <a:srgbClr val="FFFFFF"/>
                  </a:solidFill>
                </a:uFill>
                <a:latin typeface="Century Gothic"/>
              </a:rPr>
              <a:t> le </a:t>
            </a:r>
            <a:r>
              <a:rPr lang="en-US" sz="1600" spc="-1" dirty="0" err="1">
                <a:solidFill>
                  <a:srgbClr val="404040"/>
                </a:solidFill>
                <a:uFill>
                  <a:solidFill>
                    <a:srgbClr val="FFFFFF"/>
                  </a:solidFill>
                </a:uFill>
                <a:latin typeface="Century Gothic"/>
              </a:rPr>
              <a:t>règlement</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il</a:t>
            </a:r>
            <a:r>
              <a:rPr lang="en-US" sz="1600" spc="-1" dirty="0">
                <a:solidFill>
                  <a:srgbClr val="404040"/>
                </a:solidFill>
                <a:uFill>
                  <a:solidFill>
                    <a:srgbClr val="FFFFFF"/>
                  </a:solidFill>
                </a:uFill>
                <a:latin typeface="Century Gothic"/>
              </a:rPr>
              <a:t> statue </a:t>
            </a:r>
            <a:r>
              <a:rPr lang="en-US" sz="1600" spc="-1" dirty="0" err="1">
                <a:solidFill>
                  <a:srgbClr val="404040"/>
                </a:solidFill>
                <a:uFill>
                  <a:solidFill>
                    <a:srgbClr val="FFFFFF"/>
                  </a:solidFill>
                </a:uFill>
                <a:latin typeface="Century Gothic"/>
              </a:rPr>
              <a:t>selon</a:t>
            </a:r>
            <a:r>
              <a:rPr lang="en-US" sz="1600" spc="-1" dirty="0">
                <a:solidFill>
                  <a:srgbClr val="404040"/>
                </a:solidFill>
                <a:uFill>
                  <a:solidFill>
                    <a:srgbClr val="FFFFFF"/>
                  </a:solidFill>
                </a:uFill>
                <a:latin typeface="Century Gothic"/>
              </a:rPr>
              <a:t> la </a:t>
            </a:r>
            <a:r>
              <a:rPr lang="en-US" sz="1600" spc="-1" dirty="0" err="1">
                <a:solidFill>
                  <a:srgbClr val="404040"/>
                </a:solidFill>
                <a:uFill>
                  <a:solidFill>
                    <a:srgbClr val="FFFFFF"/>
                  </a:solidFill>
                </a:uFill>
                <a:latin typeface="Century Gothic"/>
              </a:rPr>
              <a:t>procédure</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accélérée</a:t>
            </a:r>
            <a:r>
              <a:rPr lang="en-US" sz="1600" spc="-1" dirty="0">
                <a:solidFill>
                  <a:srgbClr val="404040"/>
                </a:solidFill>
                <a:uFill>
                  <a:solidFill>
                    <a:srgbClr val="FFFFFF"/>
                  </a:solidFill>
                </a:uFill>
                <a:latin typeface="Century Gothic"/>
              </a:rPr>
              <a:t> au fond », ex. art. 1206 CPC pour le retour en </a:t>
            </a:r>
            <a:r>
              <a:rPr lang="en-US" sz="1600" spc="-1" dirty="0" err="1">
                <a:solidFill>
                  <a:srgbClr val="404040"/>
                </a:solidFill>
                <a:uFill>
                  <a:solidFill>
                    <a:srgbClr val="FFFFFF"/>
                  </a:solidFill>
                </a:uFill>
                <a:latin typeface="Century Gothic"/>
              </a:rPr>
              <a:t>cas</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d’enlèvement</a:t>
            </a:r>
            <a:r>
              <a:rPr lang="en-US" sz="1600" spc="-1" dirty="0">
                <a:solidFill>
                  <a:srgbClr val="404040"/>
                </a:solidFill>
                <a:uFill>
                  <a:solidFill>
                    <a:srgbClr val="FFFFFF"/>
                  </a:solidFill>
                </a:uFill>
                <a:latin typeface="Century Gothic"/>
              </a:rPr>
              <a:t> international </a:t>
            </a:r>
            <a:r>
              <a:rPr lang="en-US" sz="1600" spc="-1" dirty="0" err="1">
                <a:solidFill>
                  <a:srgbClr val="404040"/>
                </a:solidFill>
                <a:uFill>
                  <a:solidFill>
                    <a:srgbClr val="FFFFFF"/>
                  </a:solidFill>
                </a:uFill>
                <a:latin typeface="Century Gothic"/>
              </a:rPr>
              <a:t>d’enfant</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ou</a:t>
            </a:r>
            <a:r>
              <a:rPr lang="en-US" sz="1600" spc="-1" dirty="0">
                <a:solidFill>
                  <a:srgbClr val="404040"/>
                </a:solidFill>
                <a:uFill>
                  <a:solidFill>
                    <a:srgbClr val="FFFFFF"/>
                  </a:solidFill>
                </a:uFill>
                <a:latin typeface="Century Gothic"/>
              </a:rPr>
              <a:t> le </a:t>
            </a:r>
            <a:r>
              <a:rPr lang="en-US" sz="1600" spc="-1" dirty="0" err="1">
                <a:solidFill>
                  <a:srgbClr val="404040"/>
                </a:solidFill>
                <a:uFill>
                  <a:solidFill>
                    <a:srgbClr val="FFFFFF"/>
                  </a:solidFill>
                </a:uFill>
                <a:latin typeface="Century Gothic"/>
              </a:rPr>
              <a:t>conseil</a:t>
            </a:r>
            <a:r>
              <a:rPr lang="en-US" sz="1600" spc="-1" dirty="0">
                <a:solidFill>
                  <a:srgbClr val="404040"/>
                </a:solidFill>
                <a:uFill>
                  <a:solidFill>
                    <a:srgbClr val="FFFFFF"/>
                  </a:solidFill>
                </a:uFill>
                <a:latin typeface="Century Gothic"/>
              </a:rPr>
              <a:t> des </a:t>
            </a:r>
            <a:r>
              <a:rPr lang="en-US" sz="1600" spc="-1" dirty="0" err="1">
                <a:solidFill>
                  <a:srgbClr val="404040"/>
                </a:solidFill>
                <a:uFill>
                  <a:solidFill>
                    <a:srgbClr val="FFFFFF"/>
                  </a:solidFill>
                </a:uFill>
                <a:latin typeface="Century Gothic"/>
              </a:rPr>
              <a:t>prud’hommes</a:t>
            </a:r>
            <a:r>
              <a:rPr lang="en-US" sz="1600" spc="-1" dirty="0">
                <a:solidFill>
                  <a:srgbClr val="404040"/>
                </a:solidFill>
                <a:uFill>
                  <a:solidFill>
                    <a:srgbClr val="FFFFFF"/>
                  </a:solidFill>
                </a:uFill>
                <a:latin typeface="Century Gothic"/>
              </a:rPr>
              <a:t> (art. R. 1455-12 C. trav., avec </a:t>
            </a:r>
            <a:r>
              <a:rPr lang="en-US" sz="1600" spc="-1" dirty="0" err="1">
                <a:solidFill>
                  <a:srgbClr val="404040"/>
                </a:solidFill>
                <a:uFill>
                  <a:solidFill>
                    <a:srgbClr val="FFFFFF"/>
                  </a:solidFill>
                </a:uFill>
                <a:latin typeface="Century Gothic"/>
              </a:rPr>
              <a:t>une</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particularité</a:t>
            </a:r>
            <a:r>
              <a:rPr lang="en-US" sz="1600" spc="-1" dirty="0">
                <a:solidFill>
                  <a:srgbClr val="404040"/>
                </a:solidFill>
                <a:uFill>
                  <a:solidFill>
                    <a:srgbClr val="FFFFFF"/>
                  </a:solidFill>
                </a:uFill>
                <a:latin typeface="Century Gothic"/>
              </a:rPr>
              <a:t> </a:t>
            </a:r>
            <a:r>
              <a:rPr lang="en-US" sz="1600" spc="-1" dirty="0" err="1">
                <a:solidFill>
                  <a:srgbClr val="404040"/>
                </a:solidFill>
                <a:uFill>
                  <a:solidFill>
                    <a:srgbClr val="FFFFFF"/>
                  </a:solidFill>
                </a:uFill>
                <a:latin typeface="Century Gothic"/>
              </a:rPr>
              <a:t>c’est</a:t>
            </a:r>
            <a:endParaRPr lang="fr-FR" sz="1800" dirty="0">
              <a:effectLst/>
              <a:latin typeface="+mn-lt"/>
              <a:ea typeface="Calibri" panose="020F0502020204030204" pitchFamily="34" charset="0"/>
              <a:cs typeface="Times New Roman" panose="02020603050405020304" pitchFamily="18" charset="0"/>
            </a:endParaRPr>
          </a:p>
          <a:p>
            <a:pPr marL="457200" lvl="1" indent="0">
              <a:buNone/>
            </a:pPr>
            <a:r>
              <a:rPr lang="fr-FR" sz="1800" dirty="0">
                <a:effectLst/>
                <a:latin typeface="+mn-lt"/>
                <a:ea typeface="Calibri" panose="020F0502020204030204" pitchFamily="34" charset="0"/>
              </a:rPr>
              <a:t> </a:t>
            </a:r>
          </a:p>
          <a:p>
            <a:pPr marL="457200" lvl="1" indent="0">
              <a:buNone/>
            </a:pPr>
            <a:r>
              <a:rPr lang="fr-FR" sz="1800" dirty="0">
                <a:effectLst/>
                <a:latin typeface="+mn-lt"/>
                <a:ea typeface="Calibri" panose="020F0502020204030204" pitchFamily="34" charset="0"/>
              </a:rPr>
              <a:t> </a:t>
            </a:r>
          </a:p>
          <a:p>
            <a:pPr marL="0" indent="0">
              <a:buNone/>
            </a:pPr>
            <a:r>
              <a:rPr lang="fr-FR" sz="1800" dirty="0">
                <a:effectLst/>
                <a:latin typeface="Times New Roman" panose="02020603050405020304" pitchFamily="18"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pPr marL="0" indent="0">
              <a:buNone/>
            </a:pPr>
            <a:endParaRPr lang="fr-FR" dirty="0"/>
          </a:p>
        </p:txBody>
      </p:sp>
      <p:sp>
        <p:nvSpPr>
          <p:cNvPr id="5" name="Espace réservé du pied de page 4">
            <a:extLst>
              <a:ext uri="{FF2B5EF4-FFF2-40B4-BE49-F238E27FC236}">
                <a16:creationId xmlns:a16="http://schemas.microsoft.com/office/drawing/2014/main" id="{74F4F147-6A6C-2285-9A89-D7C63A586977}"/>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E8127B9F-E498-A8A9-59BC-68D9EDBAE1FE}"/>
              </a:ext>
            </a:extLst>
          </p:cNvPr>
          <p:cNvSpPr>
            <a:spLocks noGrp="1"/>
          </p:cNvSpPr>
          <p:nvPr>
            <p:ph type="sldNum" sz="quarter" idx="12"/>
          </p:nvPr>
        </p:nvSpPr>
        <p:spPr/>
        <p:txBody>
          <a:bodyPr/>
          <a:lstStyle/>
          <a:p>
            <a:fld id="{38A3D1BC-4328-45BB-A374-B8780A0FC512}" type="slidenum">
              <a:rPr lang="fr-FR" smtClean="0"/>
              <a:pPr/>
              <a:t>44</a:t>
            </a:fld>
            <a:endParaRPr lang="fr-FR"/>
          </a:p>
        </p:txBody>
      </p:sp>
    </p:spTree>
    <p:extLst>
      <p:ext uri="{BB962C8B-B14F-4D97-AF65-F5344CB8AC3E}">
        <p14:creationId xmlns:p14="http://schemas.microsoft.com/office/powerpoint/2010/main" val="197459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E0FDF34-426D-79FD-2FF1-D45EC2B2D07D}"/>
              </a:ext>
            </a:extLst>
          </p:cNvPr>
          <p:cNvSpPr>
            <a:spLocks noGrp="1"/>
          </p:cNvSpPr>
          <p:nvPr>
            <p:ph idx="1"/>
          </p:nvPr>
        </p:nvSpPr>
        <p:spPr>
          <a:xfrm>
            <a:off x="399495" y="987426"/>
            <a:ext cx="11461072" cy="5368925"/>
          </a:xfrm>
        </p:spPr>
        <p:txBody>
          <a:bodyPr/>
          <a:lstStyle/>
          <a:p>
            <a:pPr marL="0" indent="0">
              <a:buNone/>
            </a:pPr>
            <a:r>
              <a:rPr lang="fr-FR" sz="1800" b="0" dirty="0">
                <a:effectLst/>
                <a:latin typeface="Calibri" panose="020F0502020204030204" pitchFamily="34"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pPr marL="457200" lvl="1" indent="0">
              <a:buNone/>
            </a:pPr>
            <a:r>
              <a:rPr lang="fr-FR" sz="1800" b="1" dirty="0">
                <a:effectLst/>
                <a:latin typeface="+mn-lt"/>
                <a:ea typeface="Calibri" panose="020F0502020204030204" pitchFamily="34" charset="0"/>
              </a:rPr>
              <a:t>La mise en état « écrite »</a:t>
            </a:r>
          </a:p>
          <a:p>
            <a:pPr marL="457200" lvl="1" indent="0">
              <a:buNone/>
            </a:pPr>
            <a:endParaRPr lang="fr-FR" sz="1800" dirty="0">
              <a:effectLst/>
              <a:latin typeface="+mn-lt"/>
              <a:ea typeface="Calibri" panose="020F0502020204030204" pitchFamily="34" charset="0"/>
            </a:endParaRPr>
          </a:p>
          <a:p>
            <a:pPr marL="457200" lvl="1" indent="0">
              <a:buNone/>
            </a:pPr>
            <a:r>
              <a:rPr lang="fr-FR" sz="1800" b="1" u="sng" dirty="0">
                <a:latin typeface="+mn-lt"/>
                <a:ea typeface="Calibri" panose="020F0502020204030204" pitchFamily="34" charset="0"/>
              </a:rPr>
              <a:t>Le respect du contradictoire rappelle le nécessaire écrit (article 16 </a:t>
            </a:r>
            <a:r>
              <a:rPr lang="fr-FR" sz="1800" b="1" u="sng" dirty="0" err="1">
                <a:latin typeface="+mn-lt"/>
                <a:ea typeface="Calibri" panose="020F0502020204030204" pitchFamily="34" charset="0"/>
              </a:rPr>
              <a:t>cpc</a:t>
            </a:r>
            <a:r>
              <a:rPr lang="fr-FR" sz="1800" b="1" u="sng" dirty="0">
                <a:latin typeface="+mn-lt"/>
                <a:ea typeface="Calibri" panose="020F0502020204030204" pitchFamily="34" charset="0"/>
              </a:rPr>
              <a:t>)</a:t>
            </a:r>
            <a:endParaRPr lang="fr-FR" sz="1800" u="sng" dirty="0">
              <a:latin typeface="+mn-lt"/>
              <a:ea typeface="Calibri" panose="020F0502020204030204" pitchFamily="34" charset="0"/>
            </a:endParaRPr>
          </a:p>
          <a:p>
            <a:pPr marL="482600" lvl="1" indent="0" algn="just">
              <a:spcBef>
                <a:spcPts val="1000"/>
              </a:spcBef>
              <a:buNone/>
            </a:pPr>
            <a:r>
              <a:rPr lang="fr-FR" sz="1800" dirty="0">
                <a:solidFill>
                  <a:srgbClr val="000000"/>
                </a:solidFill>
                <a:effectLst/>
                <a:latin typeface="+mn-lt"/>
                <a:ea typeface="Arial" panose="020B0604020202020204" pitchFamily="34" charset="0"/>
                <a:cs typeface="Times New Roman" panose="02020603050405020304" pitchFamily="18" charset="0"/>
              </a:rPr>
              <a:t>En procédure orale, un moyen relevé d'office par le juge ne peut être présumé avoir été débattu contradictoirement en l'absence d'une partie à l'audience. </a:t>
            </a:r>
            <a:endParaRPr lang="fr-FR" sz="1800" dirty="0">
              <a:effectLst/>
              <a:latin typeface="+mn-lt"/>
              <a:ea typeface="Calibri" panose="020F0502020204030204" pitchFamily="34" charset="0"/>
              <a:cs typeface="Times New Roman" panose="02020603050405020304" pitchFamily="18" charset="0"/>
            </a:endParaRPr>
          </a:p>
          <a:p>
            <a:pPr marL="482600" lvl="1" indent="0" algn="just">
              <a:spcBef>
                <a:spcPts val="1000"/>
              </a:spcBef>
              <a:buNone/>
            </a:pPr>
            <a:r>
              <a:rPr lang="fr-FR" sz="1800" dirty="0">
                <a:solidFill>
                  <a:srgbClr val="000000"/>
                </a:solidFill>
                <a:effectLst/>
                <a:latin typeface="+mn-lt"/>
                <a:ea typeface="Arial" panose="020B0604020202020204" pitchFamily="34" charset="0"/>
                <a:cs typeface="Times New Roman" panose="02020603050405020304" pitchFamily="18" charset="0"/>
              </a:rPr>
              <a:t>Le juge ne peut relever d'office un moyen que si les parties ont pu être invitées à y répondre préalablement. </a:t>
            </a:r>
            <a:endParaRPr lang="fr-FR" sz="1800" dirty="0">
              <a:effectLst/>
              <a:latin typeface="+mn-lt"/>
              <a:ea typeface="Calibri" panose="020F0502020204030204" pitchFamily="34" charset="0"/>
              <a:cs typeface="Times New Roman" panose="02020603050405020304" pitchFamily="18" charset="0"/>
            </a:endParaRPr>
          </a:p>
          <a:p>
            <a:pPr marL="457200" lvl="1" indent="0" algn="just">
              <a:lnSpc>
                <a:spcPts val="1300"/>
              </a:lnSpc>
              <a:spcBef>
                <a:spcPts val="1000"/>
              </a:spcBef>
              <a:buNone/>
            </a:pPr>
            <a:r>
              <a:rPr lang="fr-FR" sz="1800" b="1" dirty="0">
                <a:solidFill>
                  <a:srgbClr val="000000"/>
                </a:solidFill>
                <a:effectLst/>
                <a:latin typeface="+mn-lt"/>
                <a:ea typeface="Arial" panose="020B0604020202020204" pitchFamily="34" charset="0"/>
                <a:cs typeface="Times New Roman" panose="02020603050405020304" pitchFamily="18" charset="0"/>
              </a:rPr>
              <a:t>Cass. 1re civ., 26 mai 2021, n° 20-12.512, FS-P : JurisData n° 2021-007865</a:t>
            </a:r>
            <a:endParaRPr lang="fr-FR" sz="1800" dirty="0">
              <a:effectLst/>
              <a:latin typeface="+mn-lt"/>
              <a:ea typeface="Calibri" panose="020F0502020204030204" pitchFamily="34" charset="0"/>
              <a:cs typeface="Times New Roman" panose="02020603050405020304" pitchFamily="18" charset="0"/>
            </a:endParaRPr>
          </a:p>
          <a:p>
            <a:pPr marL="457200" lvl="1" indent="0">
              <a:buNone/>
            </a:pPr>
            <a:r>
              <a:rPr lang="fr-FR" sz="1800" b="0" dirty="0">
                <a:effectLst/>
                <a:latin typeface="+mn-lt"/>
                <a:ea typeface="Calibri" panose="020F0502020204030204" pitchFamily="34" charset="0"/>
              </a:rPr>
              <a:t> </a:t>
            </a:r>
          </a:p>
          <a:p>
            <a:pPr marL="457200" lvl="1" indent="0">
              <a:buNone/>
            </a:pPr>
            <a:r>
              <a:rPr lang="fr-FR" sz="1800" b="1" u="sng" dirty="0">
                <a:effectLst/>
                <a:latin typeface="+mn-lt"/>
                <a:ea typeface="Calibri" panose="020F0502020204030204" pitchFamily="34" charset="0"/>
              </a:rPr>
              <a:t>La notification des jugements en procédure orale</a:t>
            </a:r>
          </a:p>
          <a:p>
            <a:pPr marL="457200" lvl="1" indent="0" algn="just">
              <a:lnSpc>
                <a:spcPts val="1300"/>
              </a:lnSpc>
              <a:spcBef>
                <a:spcPts val="1000"/>
              </a:spcBef>
              <a:buNone/>
            </a:pPr>
            <a:r>
              <a:rPr lang="fr-FR" sz="1800" dirty="0">
                <a:solidFill>
                  <a:srgbClr val="000000"/>
                </a:solidFill>
                <a:effectLst/>
                <a:latin typeface="+mn-lt"/>
                <a:ea typeface="Arial" panose="020B0604020202020204" pitchFamily="34" charset="0"/>
                <a:cs typeface="Times New Roman" panose="02020603050405020304" pitchFamily="18" charset="0"/>
              </a:rPr>
              <a:t>Lorsque c'est l'avocat qui fait la notification préalable, l'usage du RPVA n'est obligatoire qu'en procédure écrite </a:t>
            </a:r>
            <a:r>
              <a:rPr lang="fr-FR" sz="1800" i="1" dirty="0">
                <a:solidFill>
                  <a:srgbClr val="000000"/>
                </a:solidFill>
                <a:effectLst/>
                <a:latin typeface="+mn-lt"/>
                <a:ea typeface="Arial" panose="020B0604020202020204" pitchFamily="34" charset="0"/>
                <a:cs typeface="Times New Roman" panose="02020603050405020304" pitchFamily="18" charset="0"/>
              </a:rPr>
              <a:t>(CPC, art. 850 devant le tribunal judiciaire. – CPC, art. 930-1 devant la cour d'appel)</a:t>
            </a:r>
            <a:r>
              <a:rPr lang="fr-FR" sz="1800" dirty="0">
                <a:solidFill>
                  <a:srgbClr val="000000"/>
                </a:solidFill>
                <a:effectLst/>
                <a:latin typeface="+mn-lt"/>
                <a:ea typeface="Arial" panose="020B0604020202020204" pitchFamily="34" charset="0"/>
                <a:cs typeface="Times New Roman" panose="02020603050405020304" pitchFamily="18" charset="0"/>
              </a:rPr>
              <a:t>.</a:t>
            </a:r>
            <a:endParaRPr lang="fr-FR" sz="1800" dirty="0">
              <a:effectLst/>
              <a:latin typeface="+mn-lt"/>
              <a:ea typeface="Calibri" panose="020F0502020204030204" pitchFamily="34" charset="0"/>
              <a:cs typeface="Times New Roman" panose="02020603050405020304" pitchFamily="18" charset="0"/>
            </a:endParaRPr>
          </a:p>
          <a:p>
            <a:pPr marL="457200" lvl="1" indent="0" algn="just">
              <a:lnSpc>
                <a:spcPts val="1300"/>
              </a:lnSpc>
              <a:spcBef>
                <a:spcPts val="1000"/>
              </a:spcBef>
              <a:buNone/>
            </a:pPr>
            <a:r>
              <a:rPr lang="fr-FR" sz="1800" dirty="0">
                <a:solidFill>
                  <a:srgbClr val="000000"/>
                </a:solidFill>
                <a:effectLst/>
                <a:latin typeface="+mn-lt"/>
                <a:ea typeface="Arial" panose="020B0604020202020204" pitchFamily="34" charset="0"/>
                <a:cs typeface="Times New Roman" panose="02020603050405020304" pitchFamily="18" charset="0"/>
              </a:rPr>
              <a:t>Il n'est pas obligatoire dans les nouveaux cas de représentation obligatoire issus de la réforme, concernant des procédures orales </a:t>
            </a:r>
            <a:r>
              <a:rPr lang="fr-FR" sz="1800" i="1" dirty="0">
                <a:solidFill>
                  <a:srgbClr val="000000"/>
                </a:solidFill>
                <a:effectLst/>
                <a:latin typeface="+mn-lt"/>
                <a:ea typeface="Arial" panose="020B0604020202020204" pitchFamily="34" charset="0"/>
                <a:cs typeface="Times New Roman" panose="02020603050405020304" pitchFamily="18" charset="0"/>
              </a:rPr>
              <a:t>(réf. TJ. – fond et réf. TC. – JEX)</a:t>
            </a:r>
            <a:r>
              <a:rPr lang="fr-FR" sz="1800" dirty="0">
                <a:solidFill>
                  <a:srgbClr val="000000"/>
                </a:solidFill>
                <a:effectLst/>
                <a:latin typeface="+mn-lt"/>
                <a:ea typeface="Arial" panose="020B0604020202020204" pitchFamily="34" charset="0"/>
                <a:cs typeface="Times New Roman" panose="02020603050405020304" pitchFamily="18" charset="0"/>
              </a:rPr>
              <a:t>. Il est cependant recommandé puisqu'il est possible </a:t>
            </a:r>
            <a:r>
              <a:rPr lang="fr-FR" sz="1800" i="1" dirty="0">
                <a:solidFill>
                  <a:srgbClr val="000000"/>
                </a:solidFill>
                <a:effectLst/>
                <a:latin typeface="+mn-lt"/>
                <a:ea typeface="Arial" panose="020B0604020202020204" pitchFamily="34" charset="0"/>
                <a:cs typeface="Times New Roman" panose="02020603050405020304" pitchFamily="18" charset="0"/>
              </a:rPr>
              <a:t>(CPC, art. 748-1 et s.)</a:t>
            </a:r>
            <a:r>
              <a:rPr lang="fr-FR" sz="1800" dirty="0">
                <a:solidFill>
                  <a:srgbClr val="000000"/>
                </a:solidFill>
                <a:effectLst/>
                <a:latin typeface="+mn-lt"/>
                <a:ea typeface="Arial" panose="020B0604020202020204" pitchFamily="34" charset="0"/>
                <a:cs typeface="Times New Roman" panose="02020603050405020304" pitchFamily="18" charset="0"/>
              </a:rPr>
              <a:t> et pratique </a:t>
            </a:r>
            <a:r>
              <a:rPr lang="fr-FR" sz="1800" i="1" dirty="0">
                <a:solidFill>
                  <a:srgbClr val="000000"/>
                </a:solidFill>
                <a:effectLst/>
                <a:latin typeface="+mn-lt"/>
                <a:ea typeface="Arial" panose="020B0604020202020204" pitchFamily="34" charset="0"/>
                <a:cs typeface="Times New Roman" panose="02020603050405020304" pitchFamily="18" charset="0"/>
              </a:rPr>
              <a:t>(V. CA Agen, 20 mai 2019, n° 18/01229, qui détaille comment le message RPVA supplée la notification entre avocats)</a:t>
            </a:r>
            <a:r>
              <a:rPr lang="fr-FR" sz="1800" dirty="0">
                <a:solidFill>
                  <a:srgbClr val="000000"/>
                </a:solidFill>
                <a:effectLst/>
                <a:latin typeface="+mn-lt"/>
                <a:ea typeface="Arial" panose="020B0604020202020204" pitchFamily="34" charset="0"/>
                <a:cs typeface="Times New Roman" panose="02020603050405020304" pitchFamily="18" charset="0"/>
              </a:rPr>
              <a:t>. </a:t>
            </a:r>
          </a:p>
          <a:p>
            <a:pPr marL="457200" lvl="1" indent="0" algn="just">
              <a:lnSpc>
                <a:spcPts val="1300"/>
              </a:lnSpc>
              <a:spcBef>
                <a:spcPts val="1000"/>
              </a:spcBef>
              <a:buNone/>
            </a:pPr>
            <a:endParaRPr lang="fr-FR" sz="1800" dirty="0">
              <a:effectLst/>
              <a:latin typeface="+mn-lt"/>
              <a:ea typeface="Calibri" panose="020F0502020204030204" pitchFamily="34" charset="0"/>
              <a:cs typeface="Times New Roman" panose="02020603050405020304" pitchFamily="18" charset="0"/>
            </a:endParaRPr>
          </a:p>
          <a:p>
            <a:pPr marL="457200" lvl="1" indent="0" algn="just">
              <a:lnSpc>
                <a:spcPts val="1300"/>
              </a:lnSpc>
              <a:spcBef>
                <a:spcPts val="1000"/>
              </a:spcBef>
              <a:buNone/>
            </a:pPr>
            <a:r>
              <a:rPr lang="fr-FR" sz="1800" dirty="0">
                <a:solidFill>
                  <a:srgbClr val="000000"/>
                </a:solidFill>
                <a:effectLst/>
                <a:latin typeface="+mn-lt"/>
                <a:ea typeface="Arial" panose="020B0604020202020204" pitchFamily="34" charset="0"/>
                <a:cs typeface="Times New Roman" panose="02020603050405020304" pitchFamily="18" charset="0"/>
              </a:rPr>
              <a:t>Par </a:t>
            </a:r>
            <a:r>
              <a:rPr lang="fr-FR" sz="1800" b="1" dirty="0">
                <a:effectLst/>
                <a:latin typeface="+mn-lt"/>
                <a:ea typeface="Calibri" panose="020F0502020204030204" pitchFamily="34" charset="0"/>
                <a:cs typeface="Times New Roman" panose="02020603050405020304" pitchFamily="18" charset="0"/>
              </a:rPr>
              <a:t>RPVA ou message électronique </a:t>
            </a:r>
            <a:endParaRPr lang="fr-FR" sz="1800" dirty="0">
              <a:effectLst/>
              <a:latin typeface="+mn-lt"/>
              <a:ea typeface="Calibri" panose="020F0502020204030204" pitchFamily="34" charset="0"/>
              <a:cs typeface="Times New Roman" panose="02020603050405020304" pitchFamily="18" charset="0"/>
            </a:endParaRPr>
          </a:p>
          <a:p>
            <a:pPr marL="457200" lvl="1" indent="0">
              <a:buNone/>
            </a:pPr>
            <a:r>
              <a:rPr lang="fr-FR" sz="1800" b="0" dirty="0">
                <a:effectLst/>
                <a:latin typeface="+mn-lt"/>
                <a:ea typeface="Calibri" panose="020F0502020204030204" pitchFamily="34" charset="0"/>
              </a:rPr>
              <a:t> </a:t>
            </a:r>
            <a:endParaRPr lang="fr-FR" sz="1800" dirty="0">
              <a:effectLst/>
              <a:latin typeface="+mn-lt"/>
              <a:ea typeface="Calibri" panose="020F0502020204030204" pitchFamily="34" charset="0"/>
            </a:endParaRPr>
          </a:p>
          <a:p>
            <a:pPr marL="0" indent="0">
              <a:buNone/>
            </a:pPr>
            <a:endParaRPr lang="fr-FR" dirty="0"/>
          </a:p>
        </p:txBody>
      </p:sp>
      <p:sp>
        <p:nvSpPr>
          <p:cNvPr id="5" name="Espace réservé du pied de page 4">
            <a:extLst>
              <a:ext uri="{FF2B5EF4-FFF2-40B4-BE49-F238E27FC236}">
                <a16:creationId xmlns:a16="http://schemas.microsoft.com/office/drawing/2014/main" id="{0D6A7582-B850-B192-ACF4-3EA4B8281303}"/>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A60CBC78-24E0-DF8F-F2C1-A4A436BC63B4}"/>
              </a:ext>
            </a:extLst>
          </p:cNvPr>
          <p:cNvSpPr>
            <a:spLocks noGrp="1"/>
          </p:cNvSpPr>
          <p:nvPr>
            <p:ph type="sldNum" sz="quarter" idx="12"/>
          </p:nvPr>
        </p:nvSpPr>
        <p:spPr/>
        <p:txBody>
          <a:bodyPr/>
          <a:lstStyle/>
          <a:p>
            <a:fld id="{38A3D1BC-4328-45BB-A374-B8780A0FC512}" type="slidenum">
              <a:rPr lang="fr-FR" smtClean="0"/>
              <a:pPr/>
              <a:t>45</a:t>
            </a:fld>
            <a:endParaRPr lang="fr-FR"/>
          </a:p>
        </p:txBody>
      </p:sp>
    </p:spTree>
    <p:extLst>
      <p:ext uri="{BB962C8B-B14F-4D97-AF65-F5344CB8AC3E}">
        <p14:creationId xmlns:p14="http://schemas.microsoft.com/office/powerpoint/2010/main" val="1904146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0177937-2253-1A9A-6D9A-A9D7BDF4D999}"/>
              </a:ext>
            </a:extLst>
          </p:cNvPr>
          <p:cNvSpPr>
            <a:spLocks noGrp="1"/>
          </p:cNvSpPr>
          <p:nvPr>
            <p:ph idx="1"/>
          </p:nvPr>
        </p:nvSpPr>
        <p:spPr>
          <a:xfrm>
            <a:off x="399495" y="825623"/>
            <a:ext cx="11567604" cy="5530729"/>
          </a:xfrm>
        </p:spPr>
        <p:txBody>
          <a:bodyPr/>
          <a:lstStyle/>
          <a:p>
            <a:pPr marL="457200" lvl="1" indent="0" algn="ctr">
              <a:buNone/>
            </a:pPr>
            <a:endParaRPr lang="fr-FR" sz="1600" b="1" dirty="0">
              <a:effectLst/>
              <a:latin typeface="+mn-lt"/>
              <a:ea typeface="Calibri" panose="020F0502020204030204" pitchFamily="34" charset="0"/>
            </a:endParaRPr>
          </a:p>
          <a:p>
            <a:pPr marL="457200" lvl="1" indent="0" algn="ctr">
              <a:buNone/>
            </a:pPr>
            <a:r>
              <a:rPr lang="fr-FR" sz="1600" b="1" dirty="0">
                <a:effectLst/>
                <a:latin typeface="+mn-lt"/>
                <a:ea typeface="Calibri" panose="020F0502020204030204" pitchFamily="34" charset="0"/>
              </a:rPr>
              <a:t>Les incidences de l’exécution de droit à titre provisoire des jugements</a:t>
            </a:r>
            <a:r>
              <a:rPr lang="fr-FR" sz="1600" dirty="0">
                <a:effectLst/>
                <a:latin typeface="+mn-lt"/>
                <a:ea typeface="Calibri" panose="020F0502020204030204" pitchFamily="34" charset="0"/>
              </a:rPr>
              <a:t> : </a:t>
            </a:r>
            <a:r>
              <a:rPr lang="fr-FR" sz="1600" b="1" dirty="0">
                <a:effectLst/>
                <a:latin typeface="+mn-lt"/>
                <a:ea typeface="Calibri" panose="020F0502020204030204" pitchFamily="34" charset="0"/>
              </a:rPr>
              <a:t>conséquences en première instance, impact sur la stratégie d’exécution, incidences de l’appel, responsabilité du gagnant</a:t>
            </a:r>
            <a:endParaRPr lang="fr-FR" sz="1600" dirty="0">
              <a:effectLst/>
              <a:latin typeface="+mn-lt"/>
              <a:ea typeface="Calibri" panose="020F0502020204030204" pitchFamily="34" charset="0"/>
            </a:endParaRPr>
          </a:p>
          <a:p>
            <a:pPr marL="457200" lvl="1" indent="0" algn="just">
              <a:lnSpc>
                <a:spcPts val="1300"/>
              </a:lnSpc>
              <a:spcBef>
                <a:spcPts val="1000"/>
              </a:spcBef>
              <a:buNone/>
            </a:pPr>
            <a:r>
              <a:rPr lang="fr-FR" sz="1600" dirty="0">
                <a:solidFill>
                  <a:srgbClr val="000000"/>
                </a:solidFill>
                <a:effectLst/>
                <a:latin typeface="+mn-lt"/>
                <a:ea typeface="Arial" panose="020B0604020202020204" pitchFamily="34" charset="0"/>
                <a:cs typeface="Times New Roman" panose="02020603050405020304" pitchFamily="18" charset="0"/>
              </a:rPr>
              <a:t> </a:t>
            </a:r>
          </a:p>
          <a:p>
            <a:pPr marL="457200" lvl="1" indent="0" algn="just">
              <a:lnSpc>
                <a:spcPts val="1300"/>
              </a:lnSpc>
              <a:spcBef>
                <a:spcPts val="1000"/>
              </a:spcBef>
              <a:buNone/>
            </a:pPr>
            <a:endParaRPr lang="fr-FR" sz="1600" dirty="0">
              <a:effectLst/>
              <a:latin typeface="+mn-lt"/>
              <a:ea typeface="Calibri" panose="020F0502020204030204" pitchFamily="34" charset="0"/>
              <a:cs typeface="Times New Roman" panose="02020603050405020304" pitchFamily="18" charset="0"/>
            </a:endParaRPr>
          </a:p>
          <a:p>
            <a:pPr marL="457200" lvl="1" indent="0" algn="just">
              <a:lnSpc>
                <a:spcPts val="1300"/>
              </a:lnSpc>
              <a:spcBef>
                <a:spcPts val="1000"/>
              </a:spcBef>
              <a:buNone/>
            </a:pPr>
            <a:r>
              <a:rPr lang="fr-FR" sz="1600" b="1" dirty="0">
                <a:solidFill>
                  <a:srgbClr val="000000"/>
                </a:solidFill>
                <a:effectLst/>
                <a:latin typeface="+mn-lt"/>
                <a:ea typeface="Arial" panose="020B0604020202020204" pitchFamily="34" charset="0"/>
                <a:cs typeface="Times New Roman" panose="02020603050405020304" pitchFamily="18" charset="0"/>
              </a:rPr>
              <a:t>Exécution provisoire de droit (Décret du 2013-1333 du 11 décembre 2019)</a:t>
            </a:r>
            <a:endParaRPr lang="fr-FR" sz="1600" dirty="0">
              <a:effectLst/>
              <a:latin typeface="+mn-lt"/>
              <a:ea typeface="Calibri" panose="020F0502020204030204" pitchFamily="34" charset="0"/>
              <a:cs typeface="Times New Roman" panose="02020603050405020304" pitchFamily="18" charset="0"/>
            </a:endParaRPr>
          </a:p>
          <a:p>
            <a:pPr marL="457200" lvl="1" indent="0" algn="just">
              <a:lnSpc>
                <a:spcPts val="1300"/>
              </a:lnSpc>
              <a:spcBef>
                <a:spcPts val="1000"/>
              </a:spcBef>
              <a:buNone/>
            </a:pPr>
            <a:r>
              <a:rPr lang="fr-FR" sz="1600" dirty="0">
                <a:solidFill>
                  <a:srgbClr val="000000"/>
                </a:solidFill>
                <a:effectLst/>
                <a:latin typeface="+mn-lt"/>
                <a:ea typeface="Arial" panose="020B0604020202020204" pitchFamily="34" charset="0"/>
                <a:cs typeface="Times New Roman" panose="02020603050405020304" pitchFamily="18" charset="0"/>
              </a:rPr>
              <a:t>Les décisions de première instance sont de </a:t>
            </a:r>
            <a:r>
              <a:rPr lang="fr-FR" sz="1600" b="1" dirty="0">
                <a:solidFill>
                  <a:srgbClr val="000000"/>
                </a:solidFill>
                <a:effectLst/>
                <a:latin typeface="+mn-lt"/>
                <a:ea typeface="Arial" panose="020B0604020202020204" pitchFamily="34" charset="0"/>
                <a:cs typeface="Times New Roman" panose="02020603050405020304" pitchFamily="18" charset="0"/>
              </a:rPr>
              <a:t>droit exécutoires</a:t>
            </a:r>
            <a:r>
              <a:rPr lang="fr-FR" sz="1600" dirty="0">
                <a:solidFill>
                  <a:srgbClr val="000000"/>
                </a:solidFill>
                <a:effectLst/>
                <a:latin typeface="+mn-lt"/>
                <a:ea typeface="Arial" panose="020B0604020202020204" pitchFamily="34" charset="0"/>
                <a:cs typeface="Times New Roman" panose="02020603050405020304" pitchFamily="18" charset="0"/>
              </a:rPr>
              <a:t> à titre provisoire à moins que la loi ou la décision rendue n'en dispose autrement (</a:t>
            </a:r>
            <a:r>
              <a:rPr lang="fr-FR" sz="1600" i="1" dirty="0">
                <a:solidFill>
                  <a:srgbClr val="000000"/>
                </a:solidFill>
                <a:effectLst/>
                <a:latin typeface="+mn-lt"/>
                <a:ea typeface="Arial" panose="020B0604020202020204" pitchFamily="34" charset="0"/>
                <a:cs typeface="Times New Roman" panose="02020603050405020304" pitchFamily="18" charset="0"/>
              </a:rPr>
              <a:t>CPC, art. 514</a:t>
            </a:r>
            <a:r>
              <a:rPr lang="fr-FR" sz="1600" dirty="0">
                <a:solidFill>
                  <a:srgbClr val="000000"/>
                </a:solidFill>
                <a:effectLst/>
                <a:latin typeface="+mn-lt"/>
                <a:ea typeface="Arial" panose="020B0604020202020204" pitchFamily="34" charset="0"/>
                <a:cs typeface="Times New Roman" panose="02020603050405020304" pitchFamily="18" charset="0"/>
              </a:rPr>
              <a:t>).</a:t>
            </a:r>
            <a:endParaRPr lang="fr-FR" sz="1600" dirty="0">
              <a:effectLst/>
              <a:latin typeface="+mn-lt"/>
              <a:ea typeface="Calibri" panose="020F0502020204030204" pitchFamily="34" charset="0"/>
              <a:cs typeface="Times New Roman" panose="02020603050405020304" pitchFamily="18" charset="0"/>
            </a:endParaRPr>
          </a:p>
          <a:p>
            <a:pPr marL="457200" lvl="1" indent="0" algn="just">
              <a:buNone/>
            </a:pPr>
            <a:r>
              <a:rPr lang="fr-FR" sz="1600" dirty="0">
                <a:effectLst/>
                <a:latin typeface="+mn-lt"/>
                <a:ea typeface="Calibri" panose="020F0502020204030204" pitchFamily="34" charset="0"/>
                <a:cs typeface="Times New Roman" panose="02020603050405020304" pitchFamily="18" charset="0"/>
              </a:rPr>
              <a:t> </a:t>
            </a:r>
          </a:p>
          <a:p>
            <a:pPr marL="457200" lvl="1" indent="0" algn="just">
              <a:buNone/>
            </a:pPr>
            <a:endParaRPr lang="fr-FR" sz="1600" dirty="0">
              <a:effectLst/>
              <a:latin typeface="+mn-lt"/>
              <a:ea typeface="Calibri" panose="020F0502020204030204" pitchFamily="34" charset="0"/>
              <a:cs typeface="Times New Roman" panose="02020603050405020304" pitchFamily="18" charset="0"/>
            </a:endParaRPr>
          </a:p>
          <a:p>
            <a:pPr marL="457200" lvl="1" indent="0" algn="just">
              <a:lnSpc>
                <a:spcPts val="1300"/>
              </a:lnSpc>
              <a:spcBef>
                <a:spcPts val="300"/>
              </a:spcBef>
              <a:buNone/>
            </a:pPr>
            <a:r>
              <a:rPr lang="fr-FR" sz="1600" b="1" dirty="0">
                <a:solidFill>
                  <a:srgbClr val="000000"/>
                </a:solidFill>
                <a:effectLst/>
                <a:latin typeface="+mn-lt"/>
                <a:ea typeface="Arial" panose="020B0604020202020204" pitchFamily="34" charset="0"/>
                <a:cs typeface="Times New Roman" panose="02020603050405020304" pitchFamily="18" charset="0"/>
              </a:rPr>
              <a:t>Le juge peut écarter l'exécution provisoire de droit</a:t>
            </a:r>
            <a:r>
              <a:rPr lang="fr-FR" sz="1600" dirty="0">
                <a:solidFill>
                  <a:srgbClr val="000000"/>
                </a:solidFill>
                <a:effectLst/>
                <a:latin typeface="+mn-lt"/>
                <a:ea typeface="Arial" panose="020B0604020202020204" pitchFamily="34" charset="0"/>
                <a:cs typeface="Times New Roman" panose="02020603050405020304" pitchFamily="18" charset="0"/>
              </a:rPr>
              <a:t>, en tout ou partie, s'il estime qu'elle est incompatible avec la nature de l'affaire.</a:t>
            </a:r>
            <a:endParaRPr lang="fr-FR" sz="1600" dirty="0">
              <a:effectLst/>
              <a:latin typeface="+mn-lt"/>
              <a:ea typeface="Calibri" panose="020F0502020204030204" pitchFamily="34" charset="0"/>
              <a:cs typeface="Times New Roman" panose="02020603050405020304" pitchFamily="18" charset="0"/>
            </a:endParaRPr>
          </a:p>
          <a:p>
            <a:pPr marL="457200" lvl="1" indent="0" algn="just">
              <a:buNone/>
            </a:pPr>
            <a:r>
              <a:rPr lang="fr-FR" sz="1600" dirty="0">
                <a:effectLst/>
                <a:latin typeface="+mn-lt"/>
                <a:ea typeface="Calibri" panose="020F0502020204030204" pitchFamily="34" charset="0"/>
                <a:cs typeface="Times New Roman" panose="02020603050405020304" pitchFamily="18" charset="0"/>
              </a:rPr>
              <a:t> </a:t>
            </a:r>
          </a:p>
          <a:p>
            <a:pPr marL="457200" lvl="1" indent="0" algn="just">
              <a:lnSpc>
                <a:spcPts val="1300"/>
              </a:lnSpc>
              <a:spcBef>
                <a:spcPts val="300"/>
              </a:spcBef>
              <a:buNone/>
            </a:pPr>
            <a:r>
              <a:rPr lang="fr-FR" sz="1600" dirty="0">
                <a:solidFill>
                  <a:srgbClr val="000000"/>
                </a:solidFill>
                <a:effectLst/>
                <a:latin typeface="+mn-lt"/>
                <a:ea typeface="Arial" panose="020B0604020202020204" pitchFamily="34" charset="0"/>
                <a:cs typeface="Times New Roman" panose="02020603050405020304" pitchFamily="18" charset="0"/>
              </a:rPr>
              <a:t>Il statue, d'office ou à la demande d'une partie, par décision spécialement motivée. </a:t>
            </a:r>
            <a:endParaRPr lang="fr-FR" sz="1600" dirty="0">
              <a:effectLst/>
              <a:latin typeface="+mn-lt"/>
              <a:ea typeface="Calibri" panose="020F0502020204030204" pitchFamily="34" charset="0"/>
              <a:cs typeface="Times New Roman" panose="02020603050405020304" pitchFamily="18" charset="0"/>
            </a:endParaRPr>
          </a:p>
          <a:p>
            <a:pPr marL="457200" lvl="1" indent="0" algn="just">
              <a:lnSpc>
                <a:spcPts val="1300"/>
              </a:lnSpc>
              <a:spcBef>
                <a:spcPts val="1000"/>
              </a:spcBef>
              <a:buNone/>
            </a:pPr>
            <a:r>
              <a:rPr lang="fr-FR" sz="1600" dirty="0">
                <a:solidFill>
                  <a:srgbClr val="000000"/>
                </a:solidFill>
                <a:effectLst/>
                <a:latin typeface="+mn-lt"/>
                <a:ea typeface="Arial" panose="020B0604020202020204" pitchFamily="34" charset="0"/>
                <a:cs typeface="Times New Roman" panose="02020603050405020304" pitchFamily="18" charset="0"/>
              </a:rPr>
              <a:t>Par exception, le juge ne peut écarter l'exécution provisoire de droit lorsqu'il statue en </a:t>
            </a:r>
            <a:r>
              <a:rPr lang="fr-FR" sz="1600" b="1" dirty="0">
                <a:solidFill>
                  <a:srgbClr val="000000"/>
                </a:solidFill>
                <a:effectLst/>
                <a:latin typeface="+mn-lt"/>
                <a:ea typeface="Arial" panose="020B0604020202020204" pitchFamily="34" charset="0"/>
                <a:cs typeface="Times New Roman" panose="02020603050405020304" pitchFamily="18" charset="0"/>
              </a:rPr>
              <a:t>référé</a:t>
            </a:r>
            <a:r>
              <a:rPr lang="fr-FR" sz="1600" dirty="0">
                <a:solidFill>
                  <a:srgbClr val="000000"/>
                </a:solidFill>
                <a:effectLst/>
                <a:latin typeface="+mn-lt"/>
                <a:ea typeface="Arial" panose="020B0604020202020204" pitchFamily="34" charset="0"/>
                <a:cs typeface="Times New Roman" panose="02020603050405020304" pitchFamily="18" charset="0"/>
              </a:rPr>
              <a:t>, qu'il prescrit des mesures provisoires pour le cours de l'instance, qu'il ordonne des mesures conservatoires ainsi que lorsqu'il accorde une provision au créancier en qualité de juge de la mise en état </a:t>
            </a:r>
            <a:r>
              <a:rPr lang="fr-FR" sz="1600" i="1" dirty="0">
                <a:solidFill>
                  <a:srgbClr val="000000"/>
                </a:solidFill>
                <a:effectLst/>
                <a:latin typeface="+mn-lt"/>
                <a:ea typeface="Arial" panose="020B0604020202020204" pitchFamily="34" charset="0"/>
                <a:cs typeface="Times New Roman" panose="02020603050405020304" pitchFamily="18" charset="0"/>
              </a:rPr>
              <a:t>(CPC, art. 514-1)</a:t>
            </a:r>
            <a:r>
              <a:rPr lang="fr-FR" sz="1600" dirty="0">
                <a:solidFill>
                  <a:srgbClr val="000000"/>
                </a:solidFill>
                <a:effectLst/>
                <a:latin typeface="+mn-lt"/>
                <a:ea typeface="Arial" panose="020B0604020202020204" pitchFamily="34" charset="0"/>
                <a:cs typeface="Times New Roman" panose="02020603050405020304" pitchFamily="18" charset="0"/>
              </a:rPr>
              <a:t>.</a:t>
            </a:r>
            <a:endParaRPr lang="fr-FR" sz="1600" dirty="0">
              <a:effectLst/>
              <a:latin typeface="+mn-lt"/>
              <a:ea typeface="Calibri" panose="020F0502020204030204" pitchFamily="34" charset="0"/>
              <a:cs typeface="Times New Roman" panose="02020603050405020304" pitchFamily="18" charset="0"/>
            </a:endParaRPr>
          </a:p>
          <a:p>
            <a:pPr marL="457200" lvl="1" indent="0" algn="just">
              <a:lnSpc>
                <a:spcPts val="1300"/>
              </a:lnSpc>
              <a:spcBef>
                <a:spcPts val="1000"/>
              </a:spcBef>
              <a:buNone/>
            </a:pPr>
            <a:r>
              <a:rPr lang="fr-FR" sz="1600" dirty="0">
                <a:solidFill>
                  <a:srgbClr val="000000"/>
                </a:solidFill>
                <a:effectLst/>
                <a:latin typeface="+mn-lt"/>
                <a:ea typeface="Arial" panose="020B0604020202020204" pitchFamily="34" charset="0"/>
                <a:cs typeface="Times New Roman" panose="02020603050405020304" pitchFamily="18" charset="0"/>
              </a:rPr>
              <a:t>Sans préjudice des dispositions de l'article 514-3, l'exécution provisoire de droit ne peut être écartée que par la décision en cause </a:t>
            </a:r>
            <a:r>
              <a:rPr lang="fr-FR" sz="1600" i="1" dirty="0">
                <a:solidFill>
                  <a:srgbClr val="000000"/>
                </a:solidFill>
                <a:effectLst/>
                <a:latin typeface="+mn-lt"/>
                <a:ea typeface="Arial" panose="020B0604020202020204" pitchFamily="34" charset="0"/>
                <a:cs typeface="Times New Roman" panose="02020603050405020304" pitchFamily="18" charset="0"/>
              </a:rPr>
              <a:t>(CPC, art. 514-2)</a:t>
            </a:r>
            <a:r>
              <a:rPr lang="fr-FR" sz="1600" dirty="0">
                <a:solidFill>
                  <a:srgbClr val="000000"/>
                </a:solidFill>
                <a:effectLst/>
                <a:latin typeface="+mn-lt"/>
                <a:ea typeface="Arial" panose="020B0604020202020204" pitchFamily="34" charset="0"/>
                <a:cs typeface="Times New Roman" panose="02020603050405020304" pitchFamily="18" charset="0"/>
              </a:rPr>
              <a:t>.</a:t>
            </a:r>
            <a:endParaRPr lang="fr-FR" sz="1600" dirty="0">
              <a:effectLst/>
              <a:latin typeface="+mn-lt"/>
              <a:ea typeface="Calibri" panose="020F0502020204030204" pitchFamily="34" charset="0"/>
              <a:cs typeface="Times New Roman" panose="02020603050405020304" pitchFamily="18" charset="0"/>
            </a:endParaRPr>
          </a:p>
          <a:p>
            <a:pPr marL="457200" lvl="1" indent="0" algn="just">
              <a:lnSpc>
                <a:spcPts val="1300"/>
              </a:lnSpc>
              <a:spcBef>
                <a:spcPts val="1000"/>
              </a:spcBef>
              <a:buNone/>
            </a:pPr>
            <a:r>
              <a:rPr lang="fr-FR" sz="1600" dirty="0">
                <a:solidFill>
                  <a:srgbClr val="000000"/>
                </a:solidFill>
                <a:effectLst/>
                <a:latin typeface="+mn-lt"/>
                <a:ea typeface="Arial" panose="020B0604020202020204" pitchFamily="34" charset="0"/>
                <a:cs typeface="Times New Roman" panose="02020603050405020304" pitchFamily="18" charset="0"/>
              </a:rPr>
              <a:t>Le rejet de la demande tendant à voir écarter ou arrêter l'exécution provisoire de droit et le rétablissement de l'exécution provisoire de droit peuvent être subordonnés, à la demande d'une partie ou d'office, à la constitution d'une garantie, réelle ou personnelle, suffisante pour répondre de toutes restitutions ou réparations </a:t>
            </a:r>
            <a:r>
              <a:rPr lang="fr-FR" sz="1600" i="1" dirty="0">
                <a:solidFill>
                  <a:srgbClr val="000000"/>
                </a:solidFill>
                <a:effectLst/>
                <a:latin typeface="+mn-lt"/>
                <a:ea typeface="Arial" panose="020B0604020202020204" pitchFamily="34" charset="0"/>
                <a:cs typeface="Times New Roman" panose="02020603050405020304" pitchFamily="18" charset="0"/>
              </a:rPr>
              <a:t>(CPC, art. 514-5)</a:t>
            </a:r>
            <a:r>
              <a:rPr lang="fr-FR" sz="1600" dirty="0">
                <a:solidFill>
                  <a:srgbClr val="000000"/>
                </a:solidFill>
                <a:effectLst/>
                <a:latin typeface="+mn-lt"/>
                <a:ea typeface="Arial" panose="020B0604020202020204" pitchFamily="34" charset="0"/>
                <a:cs typeface="Times New Roman" panose="02020603050405020304" pitchFamily="18" charset="0"/>
              </a:rPr>
              <a:t>.</a:t>
            </a:r>
            <a:endParaRPr lang="fr-FR" sz="1600" dirty="0">
              <a:effectLst/>
              <a:latin typeface="+mn-lt"/>
              <a:ea typeface="Calibri" panose="020F0502020204030204" pitchFamily="34" charset="0"/>
              <a:cs typeface="Times New Roman" panose="02020603050405020304" pitchFamily="18" charset="0"/>
            </a:endParaRPr>
          </a:p>
          <a:p>
            <a:pPr marL="457200" lvl="1" indent="0">
              <a:buNone/>
            </a:pPr>
            <a:r>
              <a:rPr lang="fr-FR" sz="1600" b="0" dirty="0">
                <a:effectLst/>
                <a:latin typeface="+mn-lt"/>
                <a:ea typeface="Calibri" panose="020F0502020204030204" pitchFamily="34" charset="0"/>
              </a:rPr>
              <a:t> </a:t>
            </a:r>
            <a:endParaRPr lang="fr-FR" sz="1600" dirty="0">
              <a:effectLst/>
              <a:latin typeface="+mn-lt"/>
              <a:ea typeface="Calibri" panose="020F0502020204030204" pitchFamily="34" charset="0"/>
            </a:endParaRPr>
          </a:p>
          <a:p>
            <a:pPr marL="0" indent="0">
              <a:buNone/>
            </a:pPr>
            <a:endParaRPr lang="fr-FR" dirty="0"/>
          </a:p>
        </p:txBody>
      </p:sp>
      <p:sp>
        <p:nvSpPr>
          <p:cNvPr id="5" name="Espace réservé du pied de page 4">
            <a:extLst>
              <a:ext uri="{FF2B5EF4-FFF2-40B4-BE49-F238E27FC236}">
                <a16:creationId xmlns:a16="http://schemas.microsoft.com/office/drawing/2014/main" id="{BB5FF56F-FA7D-4FA3-7562-758CB44CF4B2}"/>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AF4485F4-BFA0-FAA1-C212-1CE1E05E9C4B}"/>
              </a:ext>
            </a:extLst>
          </p:cNvPr>
          <p:cNvSpPr>
            <a:spLocks noGrp="1"/>
          </p:cNvSpPr>
          <p:nvPr>
            <p:ph type="sldNum" sz="quarter" idx="12"/>
          </p:nvPr>
        </p:nvSpPr>
        <p:spPr/>
        <p:txBody>
          <a:bodyPr/>
          <a:lstStyle/>
          <a:p>
            <a:fld id="{38A3D1BC-4328-45BB-A374-B8780A0FC512}" type="slidenum">
              <a:rPr lang="fr-FR" smtClean="0"/>
              <a:pPr/>
              <a:t>46</a:t>
            </a:fld>
            <a:endParaRPr lang="fr-FR"/>
          </a:p>
        </p:txBody>
      </p:sp>
    </p:spTree>
    <p:extLst>
      <p:ext uri="{BB962C8B-B14F-4D97-AF65-F5344CB8AC3E}">
        <p14:creationId xmlns:p14="http://schemas.microsoft.com/office/powerpoint/2010/main" val="1460155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9EA38F9-7E8E-E873-BA14-10E6B98F78F8}"/>
              </a:ext>
            </a:extLst>
          </p:cNvPr>
          <p:cNvSpPr>
            <a:spLocks noGrp="1"/>
          </p:cNvSpPr>
          <p:nvPr>
            <p:ph idx="1"/>
          </p:nvPr>
        </p:nvSpPr>
        <p:spPr>
          <a:xfrm>
            <a:off x="363984" y="987427"/>
            <a:ext cx="11407806" cy="5368925"/>
          </a:xfrm>
        </p:spPr>
        <p:txBody>
          <a:bodyPr/>
          <a:lstStyle/>
          <a:p>
            <a:pPr marL="0" indent="0">
              <a:buNone/>
            </a:pPr>
            <a:r>
              <a:rPr lang="fr-FR" sz="1800" b="0" dirty="0">
                <a:effectLst/>
                <a:latin typeface="Calibri" panose="020F0502020204030204" pitchFamily="34"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pPr marL="457200" lvl="1" indent="0" algn="just">
              <a:lnSpc>
                <a:spcPts val="1300"/>
              </a:lnSpc>
              <a:spcBef>
                <a:spcPts val="1000"/>
              </a:spcBef>
              <a:buNone/>
            </a:pPr>
            <a:endParaRPr lang="fr-FR" sz="1800" b="1" dirty="0">
              <a:effectLst/>
              <a:latin typeface="+mn-lt"/>
              <a:ea typeface="Calibri" panose="020F0502020204030204" pitchFamily="34" charset="0"/>
              <a:cs typeface="Times New Roman" panose="02020603050405020304" pitchFamily="18" charset="0"/>
            </a:endParaRPr>
          </a:p>
          <a:p>
            <a:pPr marL="457200" lvl="1" indent="0" algn="just">
              <a:lnSpc>
                <a:spcPts val="1300"/>
              </a:lnSpc>
              <a:spcBef>
                <a:spcPts val="1000"/>
              </a:spcBef>
              <a:buNone/>
            </a:pPr>
            <a:r>
              <a:rPr lang="fr-FR" sz="1800" b="1" dirty="0">
                <a:effectLst/>
                <a:latin typeface="+mn-lt"/>
                <a:ea typeface="Calibri" panose="020F0502020204030204" pitchFamily="34" charset="0"/>
                <a:cs typeface="Times New Roman" panose="02020603050405020304" pitchFamily="18" charset="0"/>
              </a:rPr>
              <a:t>Arrêt de l’exécution provisoire </a:t>
            </a:r>
            <a:r>
              <a:rPr lang="fr-FR" sz="1800" b="1" dirty="0">
                <a:solidFill>
                  <a:srgbClr val="000000"/>
                </a:solidFill>
                <a:effectLst/>
                <a:latin typeface="+mn-lt"/>
                <a:ea typeface="Arial" panose="020B0604020202020204" pitchFamily="34" charset="0"/>
                <a:cs typeface="Times New Roman" panose="02020603050405020304" pitchFamily="18" charset="0"/>
              </a:rPr>
              <a:t>(Décret du 2013-1333 du 11 décembre 2019)</a:t>
            </a:r>
          </a:p>
          <a:p>
            <a:pPr marL="457200" lvl="1" indent="0" algn="just">
              <a:lnSpc>
                <a:spcPts val="1300"/>
              </a:lnSpc>
              <a:spcBef>
                <a:spcPts val="1000"/>
              </a:spcBef>
              <a:buNone/>
            </a:pPr>
            <a:endParaRPr lang="fr-FR" sz="1800" dirty="0">
              <a:effectLst/>
              <a:latin typeface="+mn-lt"/>
              <a:ea typeface="Calibri" panose="020F0502020204030204" pitchFamily="34" charset="0"/>
              <a:cs typeface="Times New Roman" panose="02020603050405020304" pitchFamily="18" charset="0"/>
            </a:endParaRPr>
          </a:p>
          <a:p>
            <a:pPr marL="457200" lvl="1" indent="0">
              <a:buNone/>
            </a:pPr>
            <a:r>
              <a:rPr lang="fr-FR" sz="1800" b="0" dirty="0">
                <a:effectLst/>
                <a:latin typeface="+mn-lt"/>
                <a:ea typeface="Calibri" panose="020F0502020204030204" pitchFamily="34" charset="0"/>
              </a:rPr>
              <a:t> </a:t>
            </a:r>
            <a:endParaRPr lang="fr-FR" sz="1800" dirty="0">
              <a:effectLst/>
              <a:latin typeface="+mn-lt"/>
              <a:ea typeface="Calibri" panose="020F0502020204030204" pitchFamily="34" charset="0"/>
            </a:endParaRPr>
          </a:p>
          <a:p>
            <a:pPr marL="457200" lvl="1" indent="0" algn="just">
              <a:lnSpc>
                <a:spcPts val="1300"/>
              </a:lnSpc>
              <a:spcBef>
                <a:spcPts val="1000"/>
              </a:spcBef>
              <a:buNone/>
            </a:pPr>
            <a:r>
              <a:rPr lang="fr-FR" sz="1800" dirty="0">
                <a:solidFill>
                  <a:srgbClr val="000000"/>
                </a:solidFill>
                <a:effectLst/>
                <a:latin typeface="+mn-lt"/>
                <a:ea typeface="Arial" panose="020B0604020202020204" pitchFamily="34" charset="0"/>
                <a:cs typeface="Times New Roman" panose="02020603050405020304" pitchFamily="18" charset="0"/>
              </a:rPr>
              <a:t>En première instance, si l'exécution provisoire est de droit, </a:t>
            </a:r>
            <a:r>
              <a:rPr lang="fr-FR" sz="1800" b="1" dirty="0">
                <a:solidFill>
                  <a:srgbClr val="000000"/>
                </a:solidFill>
                <a:effectLst/>
                <a:latin typeface="+mn-lt"/>
                <a:ea typeface="Arial" panose="020B0604020202020204" pitchFamily="34" charset="0"/>
                <a:cs typeface="Times New Roman" panose="02020603050405020304" pitchFamily="18" charset="0"/>
              </a:rPr>
              <a:t>la demande d'arrêt d'exécution provisoire devant le premier président</a:t>
            </a:r>
            <a:r>
              <a:rPr lang="fr-FR" sz="1800" dirty="0">
                <a:solidFill>
                  <a:srgbClr val="000000"/>
                </a:solidFill>
                <a:effectLst/>
                <a:latin typeface="+mn-lt"/>
                <a:ea typeface="Arial" panose="020B0604020202020204" pitchFamily="34" charset="0"/>
                <a:cs typeface="Times New Roman" panose="02020603050405020304" pitchFamily="18" charset="0"/>
              </a:rPr>
              <a:t> </a:t>
            </a:r>
          </a:p>
          <a:p>
            <a:pPr marL="457200" lvl="1" indent="0" algn="just">
              <a:lnSpc>
                <a:spcPts val="1300"/>
              </a:lnSpc>
              <a:spcBef>
                <a:spcPts val="1000"/>
              </a:spcBef>
              <a:buNone/>
            </a:pPr>
            <a:endParaRPr lang="fr-FR" sz="1800" dirty="0">
              <a:effectLst/>
              <a:latin typeface="+mn-lt"/>
              <a:ea typeface="Calibri" panose="020F0502020204030204" pitchFamily="34" charset="0"/>
              <a:cs typeface="Times New Roman" panose="02020603050405020304" pitchFamily="18" charset="0"/>
            </a:endParaRPr>
          </a:p>
          <a:p>
            <a:pPr marL="457200" lvl="1" indent="0" algn="just">
              <a:lnSpc>
                <a:spcPts val="1300"/>
              </a:lnSpc>
              <a:spcBef>
                <a:spcPts val="1000"/>
              </a:spcBef>
              <a:buNone/>
            </a:pPr>
            <a:r>
              <a:rPr lang="fr-FR" sz="1800" i="1" dirty="0">
                <a:solidFill>
                  <a:srgbClr val="000000"/>
                </a:solidFill>
                <a:effectLst/>
                <a:latin typeface="+mn-lt"/>
                <a:ea typeface="Arial" panose="020B0604020202020204" pitchFamily="34" charset="0"/>
                <a:cs typeface="Times New Roman" panose="02020603050405020304" pitchFamily="18" charset="0"/>
              </a:rPr>
              <a:t>« de la partie qui a comparu en première instance </a:t>
            </a:r>
            <a:r>
              <a:rPr lang="fr-FR" sz="1800" b="1" i="1" dirty="0">
                <a:solidFill>
                  <a:srgbClr val="000000"/>
                </a:solidFill>
                <a:effectLst/>
                <a:latin typeface="+mn-lt"/>
                <a:ea typeface="Arial" panose="020B0604020202020204" pitchFamily="34" charset="0"/>
                <a:cs typeface="Times New Roman" panose="02020603050405020304" pitchFamily="18" charset="0"/>
              </a:rPr>
              <a:t>sans faire valoir d'observations sur l'exécution </a:t>
            </a:r>
            <a:r>
              <a:rPr lang="fr-FR" sz="1800" i="1" dirty="0">
                <a:solidFill>
                  <a:srgbClr val="000000"/>
                </a:solidFill>
                <a:effectLst/>
                <a:latin typeface="+mn-lt"/>
                <a:ea typeface="Arial" panose="020B0604020202020204" pitchFamily="34" charset="0"/>
                <a:cs typeface="Times New Roman" panose="02020603050405020304" pitchFamily="18" charset="0"/>
              </a:rPr>
              <a:t>provisoire </a:t>
            </a:r>
            <a:r>
              <a:rPr lang="fr-FR" sz="1800" b="1" i="1" dirty="0">
                <a:solidFill>
                  <a:srgbClr val="000000"/>
                </a:solidFill>
                <a:effectLst/>
                <a:latin typeface="+mn-lt"/>
                <a:ea typeface="Arial" panose="020B0604020202020204" pitchFamily="34" charset="0"/>
                <a:cs typeface="Times New Roman" panose="02020603050405020304" pitchFamily="18" charset="0"/>
              </a:rPr>
              <a:t>n'est recevable que</a:t>
            </a:r>
          </a:p>
          <a:p>
            <a:pPr marL="457200" lvl="1" indent="0" algn="just">
              <a:lnSpc>
                <a:spcPts val="1300"/>
              </a:lnSpc>
              <a:spcBef>
                <a:spcPts val="1000"/>
              </a:spcBef>
              <a:buNone/>
            </a:pPr>
            <a:endParaRPr lang="fr-FR" sz="1800" dirty="0">
              <a:effectLst/>
              <a:latin typeface="+mn-lt"/>
              <a:ea typeface="Calibri" panose="020F0502020204030204" pitchFamily="34" charset="0"/>
              <a:cs typeface="Times New Roman" panose="02020603050405020304" pitchFamily="18" charset="0"/>
            </a:endParaRPr>
          </a:p>
          <a:p>
            <a:pPr marL="457200" lvl="1" indent="0" algn="just">
              <a:lnSpc>
                <a:spcPts val="1300"/>
              </a:lnSpc>
              <a:spcBef>
                <a:spcPts val="1000"/>
              </a:spcBef>
              <a:buNone/>
            </a:pPr>
            <a:r>
              <a:rPr lang="fr-FR" sz="1800" b="1" i="1" dirty="0">
                <a:solidFill>
                  <a:srgbClr val="000000"/>
                </a:solidFill>
                <a:effectLst/>
                <a:latin typeface="+mn-lt"/>
                <a:ea typeface="Arial" panose="020B0604020202020204" pitchFamily="34" charset="0"/>
                <a:cs typeface="Times New Roman" panose="02020603050405020304" pitchFamily="18" charset="0"/>
              </a:rPr>
              <a:t>si, outre l'existence d'un moyen sérieux d'annulation ou de réformation, </a:t>
            </a:r>
          </a:p>
          <a:p>
            <a:pPr marL="457200" lvl="1" indent="0" algn="just">
              <a:lnSpc>
                <a:spcPts val="1300"/>
              </a:lnSpc>
              <a:spcBef>
                <a:spcPts val="1000"/>
              </a:spcBef>
              <a:buNone/>
            </a:pPr>
            <a:endParaRPr lang="fr-FR" sz="1800" dirty="0">
              <a:effectLst/>
              <a:latin typeface="+mn-lt"/>
              <a:ea typeface="Calibri" panose="020F0502020204030204" pitchFamily="34" charset="0"/>
              <a:cs typeface="Times New Roman" panose="02020603050405020304" pitchFamily="18" charset="0"/>
            </a:endParaRPr>
          </a:p>
          <a:p>
            <a:pPr marL="457200" lvl="1" indent="0" algn="just">
              <a:lnSpc>
                <a:spcPts val="1300"/>
              </a:lnSpc>
              <a:spcBef>
                <a:spcPts val="1000"/>
              </a:spcBef>
              <a:buNone/>
            </a:pPr>
            <a:r>
              <a:rPr lang="fr-FR" sz="1800" b="1" i="1" dirty="0">
                <a:solidFill>
                  <a:srgbClr val="000000"/>
                </a:solidFill>
                <a:effectLst/>
                <a:latin typeface="+mn-lt"/>
                <a:ea typeface="Arial" panose="020B0604020202020204" pitchFamily="34" charset="0"/>
                <a:cs typeface="Times New Roman" panose="02020603050405020304" pitchFamily="18" charset="0"/>
              </a:rPr>
              <a:t>l'exécution provisoire risque d'entraîner des conséquences manifestement excessives qui se sont révélées postérieurement à la décision de première instance</a:t>
            </a:r>
            <a:r>
              <a:rPr lang="fr-FR" sz="1800" i="1" dirty="0">
                <a:solidFill>
                  <a:srgbClr val="000000"/>
                </a:solidFill>
                <a:effectLst/>
                <a:latin typeface="+mn-lt"/>
                <a:ea typeface="Arial" panose="020B0604020202020204" pitchFamily="34" charset="0"/>
                <a:cs typeface="Times New Roman" panose="02020603050405020304" pitchFamily="18" charset="0"/>
              </a:rPr>
              <a:t> » (CPC, art. 514-3)</a:t>
            </a:r>
            <a:r>
              <a:rPr lang="fr-FR" sz="1800" dirty="0">
                <a:solidFill>
                  <a:srgbClr val="000000"/>
                </a:solidFill>
                <a:effectLst/>
                <a:latin typeface="+mn-lt"/>
                <a:ea typeface="Arial" panose="020B0604020202020204" pitchFamily="34" charset="0"/>
                <a:cs typeface="Times New Roman" panose="02020603050405020304" pitchFamily="18" charset="0"/>
              </a:rPr>
              <a:t> ce dont on déduit – ici encore par application du principe de précaution – qu'il est prudent de conclure sur ce point.</a:t>
            </a:r>
            <a:endParaRPr lang="fr-FR" sz="1800" dirty="0">
              <a:effectLst/>
              <a:latin typeface="+mn-lt"/>
              <a:ea typeface="Calibri" panose="020F0502020204030204" pitchFamily="34" charset="0"/>
              <a:cs typeface="Times New Roman" panose="02020603050405020304" pitchFamily="18" charset="0"/>
            </a:endParaRPr>
          </a:p>
          <a:p>
            <a:pPr marL="0" indent="0">
              <a:buNone/>
            </a:pPr>
            <a:endParaRPr lang="fr-FR" dirty="0"/>
          </a:p>
        </p:txBody>
      </p:sp>
      <p:sp>
        <p:nvSpPr>
          <p:cNvPr id="5" name="Espace réservé du pied de page 4">
            <a:extLst>
              <a:ext uri="{FF2B5EF4-FFF2-40B4-BE49-F238E27FC236}">
                <a16:creationId xmlns:a16="http://schemas.microsoft.com/office/drawing/2014/main" id="{7FC49921-0180-73C9-CBFC-72F301528793}"/>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09580967-2E75-175D-641F-5F042199407B}"/>
              </a:ext>
            </a:extLst>
          </p:cNvPr>
          <p:cNvSpPr>
            <a:spLocks noGrp="1"/>
          </p:cNvSpPr>
          <p:nvPr>
            <p:ph type="sldNum" sz="quarter" idx="12"/>
          </p:nvPr>
        </p:nvSpPr>
        <p:spPr/>
        <p:txBody>
          <a:bodyPr/>
          <a:lstStyle/>
          <a:p>
            <a:fld id="{38A3D1BC-4328-45BB-A374-B8780A0FC512}" type="slidenum">
              <a:rPr lang="fr-FR" smtClean="0"/>
              <a:pPr/>
              <a:t>47</a:t>
            </a:fld>
            <a:endParaRPr lang="fr-FR"/>
          </a:p>
        </p:txBody>
      </p:sp>
    </p:spTree>
    <p:extLst>
      <p:ext uri="{BB962C8B-B14F-4D97-AF65-F5344CB8AC3E}">
        <p14:creationId xmlns:p14="http://schemas.microsoft.com/office/powerpoint/2010/main" val="4131334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4A4D1CC-DF00-0E1F-13EC-6EF3CEFB913C}"/>
              </a:ext>
            </a:extLst>
          </p:cNvPr>
          <p:cNvSpPr>
            <a:spLocks noGrp="1"/>
          </p:cNvSpPr>
          <p:nvPr>
            <p:ph idx="1"/>
          </p:nvPr>
        </p:nvSpPr>
        <p:spPr>
          <a:xfrm>
            <a:off x="319595" y="987427"/>
            <a:ext cx="11540971" cy="5368925"/>
          </a:xfrm>
        </p:spPr>
        <p:txBody>
          <a:bodyPr/>
          <a:lstStyle/>
          <a:p>
            <a:pPr marL="0" indent="0" algn="just">
              <a:lnSpc>
                <a:spcPts val="1300"/>
              </a:lnSpc>
              <a:spcBef>
                <a:spcPts val="1000"/>
              </a:spcBef>
              <a:buNone/>
            </a:pPr>
            <a:endParaRPr lang="fr-FR"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p>
            <a:pPr marL="0" indent="0" algn="just">
              <a:lnSpc>
                <a:spcPts val="1300"/>
              </a:lnSpc>
              <a:spcBef>
                <a:spcPts val="1000"/>
              </a:spcBef>
              <a:buNone/>
            </a:pPr>
            <a:endParaRPr lang="fr-FR"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p>
            <a:pPr marL="457200" lvl="1" indent="0" algn="just">
              <a:lnSpc>
                <a:spcPts val="1300"/>
              </a:lnSpc>
              <a:spcBef>
                <a:spcPts val="1000"/>
              </a:spcBef>
              <a:buNone/>
            </a:pPr>
            <a:r>
              <a:rPr lang="fr-FR" sz="1400" b="1" dirty="0">
                <a:solidFill>
                  <a:srgbClr val="000000"/>
                </a:solidFill>
                <a:effectLst/>
                <a:latin typeface="+mn-lt"/>
                <a:ea typeface="Arial" panose="020B0604020202020204" pitchFamily="34" charset="0"/>
                <a:cs typeface="Times New Roman" panose="02020603050405020304" pitchFamily="18" charset="0"/>
              </a:rPr>
              <a:t>Exceptions. – </a:t>
            </a:r>
            <a:r>
              <a:rPr lang="fr-FR" sz="1400" dirty="0">
                <a:solidFill>
                  <a:srgbClr val="000000"/>
                </a:solidFill>
                <a:effectLst/>
                <a:latin typeface="+mn-lt"/>
                <a:ea typeface="Arial" panose="020B0604020202020204" pitchFamily="34" charset="0"/>
                <a:cs typeface="Times New Roman" panose="02020603050405020304" pitchFamily="18" charset="0"/>
              </a:rPr>
              <a:t> Les cas dans lesquels « la loi en dispose autrement » aux termes du nouvel article 514 concernent les décisions qui statuent sur :</a:t>
            </a:r>
          </a:p>
          <a:p>
            <a:pPr marL="457200" lvl="1" indent="0" algn="just">
              <a:lnSpc>
                <a:spcPts val="1300"/>
              </a:lnSpc>
              <a:spcBef>
                <a:spcPts val="1000"/>
              </a:spcBef>
              <a:buNone/>
            </a:pPr>
            <a:endParaRPr lang="fr-FR" sz="1400" dirty="0">
              <a:effectLst/>
              <a:latin typeface="+mn-lt"/>
              <a:ea typeface="Calibri" panose="020F0502020204030204" pitchFamily="34" charset="0"/>
              <a:cs typeface="Times New Roman" panose="02020603050405020304" pitchFamily="18" charset="0"/>
            </a:endParaRPr>
          </a:p>
          <a:p>
            <a:pPr marL="711200" lvl="1" indent="0" algn="just">
              <a:lnSpc>
                <a:spcPts val="1300"/>
              </a:lnSpc>
              <a:spcBef>
                <a:spcPts val="600"/>
              </a:spcBef>
              <a:buNone/>
            </a:pPr>
            <a:r>
              <a:rPr lang="fr-FR" sz="1400" dirty="0">
                <a:solidFill>
                  <a:srgbClr val="000000"/>
                </a:solidFill>
                <a:effectLst/>
                <a:latin typeface="+mn-lt"/>
                <a:ea typeface="Arial" panose="020B0604020202020204" pitchFamily="34" charset="0"/>
                <a:cs typeface="Times New Roman" panose="02020603050405020304" pitchFamily="18" charset="0"/>
              </a:rPr>
              <a:t>la nationalité, l'annulation et la rectification des actes de l'état civil </a:t>
            </a:r>
            <a:r>
              <a:rPr lang="fr-FR" sz="1400" i="1" dirty="0">
                <a:solidFill>
                  <a:srgbClr val="000000"/>
                </a:solidFill>
                <a:effectLst/>
                <a:latin typeface="+mn-lt"/>
                <a:ea typeface="Arial" panose="020B0604020202020204" pitchFamily="34" charset="0"/>
                <a:cs typeface="Times New Roman" panose="02020603050405020304" pitchFamily="18" charset="0"/>
              </a:rPr>
              <a:t>(CPC, art. 1055)</a:t>
            </a:r>
            <a:r>
              <a:rPr lang="fr-FR" sz="1400" dirty="0">
                <a:solidFill>
                  <a:srgbClr val="000000"/>
                </a:solidFill>
                <a:effectLst/>
                <a:latin typeface="+mn-lt"/>
                <a:ea typeface="Arial" panose="020B0604020202020204" pitchFamily="34" charset="0"/>
                <a:cs typeface="Times New Roman" panose="02020603050405020304" pitchFamily="18" charset="0"/>
              </a:rPr>
              <a:t>, les procédures relatives au prénom </a:t>
            </a:r>
            <a:r>
              <a:rPr lang="fr-FR" sz="1400" i="1" dirty="0">
                <a:solidFill>
                  <a:srgbClr val="000000"/>
                </a:solidFill>
                <a:effectLst/>
                <a:latin typeface="+mn-lt"/>
                <a:ea typeface="Arial" panose="020B0604020202020204" pitchFamily="34" charset="0"/>
                <a:cs typeface="Times New Roman" panose="02020603050405020304" pitchFamily="18" charset="0"/>
              </a:rPr>
              <a:t>(CPC, art. 1055-3)</a:t>
            </a:r>
            <a:r>
              <a:rPr lang="fr-FR" sz="1400" dirty="0">
                <a:solidFill>
                  <a:srgbClr val="000000"/>
                </a:solidFill>
                <a:effectLst/>
                <a:latin typeface="+mn-lt"/>
                <a:ea typeface="Arial" panose="020B0604020202020204" pitchFamily="34" charset="0"/>
                <a:cs typeface="Times New Roman" panose="02020603050405020304" pitchFamily="18" charset="0"/>
              </a:rPr>
              <a:t> et la modification de la mention du sexe dans les actes de l'état civil </a:t>
            </a:r>
            <a:r>
              <a:rPr lang="fr-FR" sz="1400" i="1" dirty="0">
                <a:solidFill>
                  <a:srgbClr val="000000"/>
                </a:solidFill>
                <a:effectLst/>
                <a:latin typeface="+mn-lt"/>
                <a:ea typeface="Arial" panose="020B0604020202020204" pitchFamily="34" charset="0"/>
                <a:cs typeface="Times New Roman" panose="02020603050405020304" pitchFamily="18" charset="0"/>
              </a:rPr>
              <a:t>(CPC, art. 1055-10)</a:t>
            </a:r>
            <a:r>
              <a:rPr lang="fr-FR" sz="1400" dirty="0">
                <a:solidFill>
                  <a:srgbClr val="000000"/>
                </a:solidFill>
                <a:effectLst/>
                <a:latin typeface="+mn-lt"/>
                <a:ea typeface="Arial" panose="020B0604020202020204" pitchFamily="34" charset="0"/>
                <a:cs typeface="Times New Roman" panose="02020603050405020304" pitchFamily="18" charset="0"/>
              </a:rPr>
              <a:t> ;</a:t>
            </a:r>
          </a:p>
          <a:p>
            <a:pPr marL="711200" lvl="1" indent="0" algn="just">
              <a:lnSpc>
                <a:spcPts val="1300"/>
              </a:lnSpc>
              <a:spcBef>
                <a:spcPts val="600"/>
              </a:spcBef>
              <a:buNone/>
            </a:pPr>
            <a:endParaRPr lang="fr-FR" sz="1400" dirty="0">
              <a:effectLst/>
              <a:latin typeface="+mn-lt"/>
              <a:ea typeface="Calibri" panose="020F0502020204030204" pitchFamily="34" charset="0"/>
              <a:cs typeface="Times New Roman" panose="02020603050405020304" pitchFamily="18" charset="0"/>
            </a:endParaRPr>
          </a:p>
          <a:p>
            <a:pPr marL="711200" lvl="1" indent="0" algn="just">
              <a:lnSpc>
                <a:spcPts val="1300"/>
              </a:lnSpc>
              <a:spcBef>
                <a:spcPts val="600"/>
              </a:spcBef>
              <a:buNone/>
            </a:pPr>
            <a:r>
              <a:rPr lang="fr-FR" sz="1400" dirty="0">
                <a:solidFill>
                  <a:srgbClr val="000000"/>
                </a:solidFill>
                <a:effectLst/>
                <a:latin typeface="+mn-lt"/>
                <a:ea typeface="Arial" panose="020B0604020202020204" pitchFamily="34" charset="0"/>
                <a:cs typeface="Times New Roman" panose="02020603050405020304" pitchFamily="18" charset="0"/>
              </a:rPr>
              <a:t>la filiation, c'est-à-dire tant la décision qui établit, que celle qui modifie un lien de filiation ;</a:t>
            </a:r>
          </a:p>
          <a:p>
            <a:pPr marL="711200" lvl="1" indent="0" algn="just">
              <a:lnSpc>
                <a:spcPts val="1300"/>
              </a:lnSpc>
              <a:spcBef>
                <a:spcPts val="600"/>
              </a:spcBef>
              <a:buNone/>
            </a:pPr>
            <a:endParaRPr lang="fr-FR" sz="1400" dirty="0">
              <a:effectLst/>
              <a:latin typeface="+mn-lt"/>
              <a:ea typeface="Calibri" panose="020F0502020204030204" pitchFamily="34" charset="0"/>
              <a:cs typeface="Times New Roman" panose="02020603050405020304" pitchFamily="18" charset="0"/>
            </a:endParaRPr>
          </a:p>
          <a:p>
            <a:pPr marL="711200" lvl="1" indent="0" algn="just">
              <a:lnSpc>
                <a:spcPts val="1300"/>
              </a:lnSpc>
              <a:spcBef>
                <a:spcPts val="600"/>
              </a:spcBef>
              <a:buNone/>
            </a:pPr>
            <a:r>
              <a:rPr lang="fr-FR" sz="1400" dirty="0">
                <a:solidFill>
                  <a:srgbClr val="000000"/>
                </a:solidFill>
                <a:effectLst/>
                <a:latin typeface="+mn-lt"/>
                <a:ea typeface="Arial" panose="020B0604020202020204" pitchFamily="34" charset="0"/>
                <a:cs typeface="Times New Roman" panose="02020603050405020304" pitchFamily="18" charset="0"/>
              </a:rPr>
              <a:t>l'adoption </a:t>
            </a:r>
            <a:r>
              <a:rPr lang="fr-FR" sz="1400" i="1" dirty="0">
                <a:solidFill>
                  <a:srgbClr val="000000"/>
                </a:solidFill>
                <a:effectLst/>
                <a:latin typeface="+mn-lt"/>
                <a:ea typeface="Arial" panose="020B0604020202020204" pitchFamily="34" charset="0"/>
                <a:cs typeface="Times New Roman" panose="02020603050405020304" pitchFamily="18" charset="0"/>
              </a:rPr>
              <a:t>(CPC, art. 1175-1)</a:t>
            </a:r>
            <a:r>
              <a:rPr lang="fr-FR" sz="1400" dirty="0">
                <a:solidFill>
                  <a:srgbClr val="000000"/>
                </a:solidFill>
                <a:effectLst/>
                <a:latin typeface="+mn-lt"/>
                <a:ea typeface="Arial" panose="020B0604020202020204" pitchFamily="34" charset="0"/>
                <a:cs typeface="Times New Roman" panose="02020603050405020304" pitchFamily="18" charset="0"/>
              </a:rPr>
              <a:t> et la révocation de l'adoption </a:t>
            </a:r>
            <a:r>
              <a:rPr lang="fr-FR" sz="1400" i="1" dirty="0">
                <a:solidFill>
                  <a:srgbClr val="000000"/>
                </a:solidFill>
                <a:effectLst/>
                <a:latin typeface="+mn-lt"/>
                <a:ea typeface="Arial" panose="020B0604020202020204" pitchFamily="34" charset="0"/>
                <a:cs typeface="Times New Roman" panose="02020603050405020304" pitchFamily="18" charset="0"/>
              </a:rPr>
              <a:t>(CPC, art. 1178)</a:t>
            </a:r>
            <a:r>
              <a:rPr lang="fr-FR" sz="1400" dirty="0">
                <a:solidFill>
                  <a:srgbClr val="000000"/>
                </a:solidFill>
                <a:effectLst/>
                <a:latin typeface="+mn-lt"/>
                <a:ea typeface="Arial" panose="020B0604020202020204" pitchFamily="34" charset="0"/>
                <a:cs typeface="Times New Roman" panose="02020603050405020304" pitchFamily="18" charset="0"/>
              </a:rPr>
              <a:t> ;</a:t>
            </a:r>
          </a:p>
          <a:p>
            <a:pPr marL="711200" lvl="1" indent="0" algn="just">
              <a:lnSpc>
                <a:spcPts val="1300"/>
              </a:lnSpc>
              <a:spcBef>
                <a:spcPts val="600"/>
              </a:spcBef>
              <a:buNone/>
            </a:pPr>
            <a:endParaRPr lang="fr-FR" sz="1400" dirty="0">
              <a:effectLst/>
              <a:latin typeface="+mn-lt"/>
              <a:ea typeface="Calibri" panose="020F0502020204030204" pitchFamily="34" charset="0"/>
              <a:cs typeface="Times New Roman" panose="02020603050405020304" pitchFamily="18" charset="0"/>
            </a:endParaRPr>
          </a:p>
          <a:p>
            <a:pPr marL="711200" lvl="1" indent="0" algn="just">
              <a:lnSpc>
                <a:spcPts val="1300"/>
              </a:lnSpc>
              <a:spcBef>
                <a:spcPts val="600"/>
              </a:spcBef>
              <a:buNone/>
            </a:pPr>
            <a:r>
              <a:rPr lang="fr-FR" sz="1400" dirty="0">
                <a:solidFill>
                  <a:srgbClr val="000000"/>
                </a:solidFill>
                <a:effectLst/>
                <a:latin typeface="+mn-lt"/>
                <a:ea typeface="Arial" panose="020B0604020202020204" pitchFamily="34" charset="0"/>
                <a:cs typeface="Times New Roman" panose="02020603050405020304" pitchFamily="18" charset="0"/>
              </a:rPr>
              <a:t>la déclaration d'absence </a:t>
            </a:r>
            <a:r>
              <a:rPr lang="fr-FR" sz="1400" i="1" dirty="0">
                <a:solidFill>
                  <a:srgbClr val="000000"/>
                </a:solidFill>
                <a:effectLst/>
                <a:latin typeface="+mn-lt"/>
                <a:ea typeface="Arial" panose="020B0604020202020204" pitchFamily="34" charset="0"/>
                <a:cs typeface="Times New Roman" panose="02020603050405020304" pitchFamily="18" charset="0"/>
              </a:rPr>
              <a:t>(CPC, art. 1069)</a:t>
            </a:r>
            <a:r>
              <a:rPr lang="fr-FR" sz="1400" dirty="0">
                <a:solidFill>
                  <a:srgbClr val="000000"/>
                </a:solidFill>
                <a:effectLst/>
                <a:latin typeface="+mn-lt"/>
                <a:ea typeface="Arial" panose="020B0604020202020204" pitchFamily="34" charset="0"/>
                <a:cs typeface="Times New Roman" panose="02020603050405020304" pitchFamily="18" charset="0"/>
              </a:rPr>
              <a:t> ;</a:t>
            </a:r>
          </a:p>
          <a:p>
            <a:pPr marL="711200" lvl="1" indent="0" algn="just">
              <a:lnSpc>
                <a:spcPts val="1300"/>
              </a:lnSpc>
              <a:spcBef>
                <a:spcPts val="600"/>
              </a:spcBef>
              <a:buNone/>
            </a:pPr>
            <a:endParaRPr lang="fr-FR" sz="1400" dirty="0">
              <a:effectLst/>
              <a:latin typeface="+mn-lt"/>
              <a:ea typeface="Calibri" panose="020F0502020204030204" pitchFamily="34" charset="0"/>
              <a:cs typeface="Times New Roman" panose="02020603050405020304" pitchFamily="18" charset="0"/>
            </a:endParaRPr>
          </a:p>
          <a:p>
            <a:pPr marL="711200" lvl="1" indent="0" algn="just">
              <a:lnSpc>
                <a:spcPts val="1300"/>
              </a:lnSpc>
              <a:spcBef>
                <a:spcPts val="600"/>
              </a:spcBef>
              <a:buNone/>
            </a:pPr>
            <a:r>
              <a:rPr lang="fr-FR" sz="1400" dirty="0">
                <a:solidFill>
                  <a:srgbClr val="000000"/>
                </a:solidFill>
                <a:effectLst/>
                <a:latin typeface="+mn-lt"/>
                <a:ea typeface="Arial" panose="020B0604020202020204" pitchFamily="34" charset="0"/>
                <a:cs typeface="Times New Roman" panose="02020603050405020304" pitchFamily="18" charset="0"/>
              </a:rPr>
              <a:t>les décisions du juge aux affaires familiales qui mettent fin à l'instance </a:t>
            </a:r>
            <a:r>
              <a:rPr lang="fr-FR" sz="1400" i="1" dirty="0">
                <a:solidFill>
                  <a:srgbClr val="000000"/>
                </a:solidFill>
                <a:effectLst/>
                <a:latin typeface="+mn-lt"/>
                <a:ea typeface="Arial" panose="020B0604020202020204" pitchFamily="34" charset="0"/>
                <a:cs typeface="Times New Roman" panose="02020603050405020304" pitchFamily="18" charset="0"/>
              </a:rPr>
              <a:t>(CPC, art. 1074-1)</a:t>
            </a:r>
            <a:r>
              <a:rPr lang="fr-FR" sz="1400" dirty="0">
                <a:solidFill>
                  <a:srgbClr val="000000"/>
                </a:solidFill>
                <a:effectLst/>
                <a:latin typeface="+mn-lt"/>
                <a:ea typeface="Arial" panose="020B0604020202020204" pitchFamily="34" charset="0"/>
                <a:cs typeface="Times New Roman" panose="02020603050405020304" pitchFamily="18" charset="0"/>
              </a:rPr>
              <a:t> (mais, par exception, les mesures portant sur l'exercice de l'autorité parentale, la pension alimentaire, la contribution à l'entretien et l'éducation de l'enfant et la contribution aux charges du mariage, ainsi que toutes les mesures prises en application de l'article 255 du Code civil sont exécutoires de droit à titre provisoire) ;</a:t>
            </a:r>
          </a:p>
          <a:p>
            <a:pPr marL="711200" lvl="1" indent="0" algn="just">
              <a:lnSpc>
                <a:spcPts val="1300"/>
              </a:lnSpc>
              <a:spcBef>
                <a:spcPts val="600"/>
              </a:spcBef>
              <a:buNone/>
            </a:pPr>
            <a:endParaRPr lang="fr-FR" sz="1400" dirty="0">
              <a:effectLst/>
              <a:latin typeface="+mn-lt"/>
              <a:ea typeface="Calibri" panose="020F0502020204030204" pitchFamily="34" charset="0"/>
              <a:cs typeface="Times New Roman" panose="02020603050405020304" pitchFamily="18" charset="0"/>
            </a:endParaRPr>
          </a:p>
          <a:p>
            <a:pPr marL="711200" lvl="1" indent="0" algn="just">
              <a:lnSpc>
                <a:spcPts val="1300"/>
              </a:lnSpc>
              <a:spcBef>
                <a:spcPts val="600"/>
              </a:spcBef>
              <a:buNone/>
            </a:pPr>
            <a:r>
              <a:rPr lang="fr-FR" sz="1400" dirty="0">
                <a:solidFill>
                  <a:srgbClr val="000000"/>
                </a:solidFill>
                <a:effectLst/>
                <a:latin typeface="+mn-lt"/>
                <a:ea typeface="Arial" panose="020B0604020202020204" pitchFamily="34" charset="0"/>
                <a:cs typeface="Times New Roman" panose="02020603050405020304" pitchFamily="18" charset="0"/>
              </a:rPr>
              <a:t>les décisions du conseil de prud'hommes, à moins que la loi ou le règlement n'en dispose autrement </a:t>
            </a:r>
            <a:r>
              <a:rPr lang="fr-FR" sz="1400" i="1" dirty="0">
                <a:solidFill>
                  <a:srgbClr val="000000"/>
                </a:solidFill>
                <a:effectLst/>
                <a:latin typeface="+mn-lt"/>
                <a:ea typeface="Arial" panose="020B0604020202020204" pitchFamily="34" charset="0"/>
                <a:cs typeface="Times New Roman" panose="02020603050405020304" pitchFamily="18" charset="0"/>
              </a:rPr>
              <a:t>(C. trav., art. R. 1454-28)</a:t>
            </a:r>
            <a:r>
              <a:rPr lang="fr-FR" sz="1400" dirty="0">
                <a:solidFill>
                  <a:srgbClr val="000000"/>
                </a:solidFill>
                <a:effectLst/>
                <a:latin typeface="+mn-lt"/>
                <a:ea typeface="Arial" panose="020B0604020202020204" pitchFamily="34" charset="0"/>
                <a:cs typeface="Times New Roman" panose="02020603050405020304" pitchFamily="18" charset="0"/>
              </a:rPr>
              <a:t> ;</a:t>
            </a:r>
          </a:p>
          <a:p>
            <a:pPr marL="711200" lvl="1" indent="0" algn="just">
              <a:lnSpc>
                <a:spcPts val="1300"/>
              </a:lnSpc>
              <a:spcBef>
                <a:spcPts val="600"/>
              </a:spcBef>
              <a:buNone/>
            </a:pPr>
            <a:endParaRPr lang="fr-FR" sz="1400" dirty="0">
              <a:effectLst/>
              <a:latin typeface="+mn-lt"/>
              <a:ea typeface="Calibri" panose="020F0502020204030204" pitchFamily="34" charset="0"/>
              <a:cs typeface="Times New Roman" panose="02020603050405020304" pitchFamily="18" charset="0"/>
            </a:endParaRPr>
          </a:p>
          <a:p>
            <a:pPr marL="711200" lvl="1" indent="0" algn="just">
              <a:lnSpc>
                <a:spcPts val="1300"/>
              </a:lnSpc>
              <a:spcBef>
                <a:spcPts val="600"/>
              </a:spcBef>
              <a:buNone/>
            </a:pPr>
            <a:r>
              <a:rPr lang="fr-FR" sz="1400" dirty="0">
                <a:solidFill>
                  <a:srgbClr val="000000"/>
                </a:solidFill>
                <a:effectLst/>
                <a:latin typeface="+mn-lt"/>
                <a:ea typeface="Arial" panose="020B0604020202020204" pitchFamily="34" charset="0"/>
                <a:cs typeface="Times New Roman" panose="02020603050405020304" pitchFamily="18" charset="0"/>
              </a:rPr>
              <a:t>les décisions en matière de préservation du secret des affaires </a:t>
            </a:r>
            <a:r>
              <a:rPr lang="fr-FR" sz="1400" i="1" dirty="0">
                <a:solidFill>
                  <a:srgbClr val="000000"/>
                </a:solidFill>
                <a:effectLst/>
                <a:latin typeface="+mn-lt"/>
                <a:ea typeface="Arial" panose="020B0604020202020204" pitchFamily="34" charset="0"/>
                <a:cs typeface="Times New Roman" panose="02020603050405020304" pitchFamily="18" charset="0"/>
              </a:rPr>
              <a:t>(C. com., art. L. 151-1 et s.)</a:t>
            </a:r>
            <a:r>
              <a:rPr lang="fr-FR" sz="1400" dirty="0">
                <a:solidFill>
                  <a:srgbClr val="000000"/>
                </a:solidFill>
                <a:effectLst/>
                <a:latin typeface="+mn-lt"/>
                <a:ea typeface="Arial" panose="020B0604020202020204" pitchFamily="34" charset="0"/>
                <a:cs typeface="Times New Roman" panose="02020603050405020304" pitchFamily="18" charset="0"/>
              </a:rPr>
              <a:t>.</a:t>
            </a:r>
            <a:endParaRPr lang="fr-FR" sz="1400" dirty="0">
              <a:effectLst/>
              <a:latin typeface="+mn-lt"/>
              <a:ea typeface="Calibri" panose="020F0502020204030204" pitchFamily="34" charset="0"/>
              <a:cs typeface="Times New Roman" panose="02020603050405020304" pitchFamily="18" charset="0"/>
            </a:endParaRPr>
          </a:p>
          <a:p>
            <a:pPr marL="457200" lvl="1" indent="0" algn="just">
              <a:buNone/>
            </a:pPr>
            <a:r>
              <a:rPr lang="fr-FR" sz="1400" dirty="0">
                <a:effectLst/>
                <a:latin typeface="+mn-lt"/>
                <a:ea typeface="Calibri" panose="020F0502020204030204" pitchFamily="34" charset="0"/>
                <a:cs typeface="Times New Roman" panose="02020603050405020304" pitchFamily="18" charset="0"/>
              </a:rPr>
              <a:t> </a:t>
            </a:r>
          </a:p>
          <a:p>
            <a:pPr marL="0" indent="0">
              <a:buNone/>
            </a:pPr>
            <a:endParaRPr lang="fr-FR" dirty="0"/>
          </a:p>
        </p:txBody>
      </p:sp>
      <p:sp>
        <p:nvSpPr>
          <p:cNvPr id="5" name="Espace réservé du pied de page 4">
            <a:extLst>
              <a:ext uri="{FF2B5EF4-FFF2-40B4-BE49-F238E27FC236}">
                <a16:creationId xmlns:a16="http://schemas.microsoft.com/office/drawing/2014/main" id="{141BFE10-7338-4C75-4FC2-F29A0AA8EF15}"/>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2799FF4C-5258-F1D2-72CB-3D8973891F0A}"/>
              </a:ext>
            </a:extLst>
          </p:cNvPr>
          <p:cNvSpPr>
            <a:spLocks noGrp="1"/>
          </p:cNvSpPr>
          <p:nvPr>
            <p:ph type="sldNum" sz="quarter" idx="12"/>
          </p:nvPr>
        </p:nvSpPr>
        <p:spPr/>
        <p:txBody>
          <a:bodyPr/>
          <a:lstStyle/>
          <a:p>
            <a:fld id="{38A3D1BC-4328-45BB-A374-B8780A0FC512}" type="slidenum">
              <a:rPr lang="fr-FR" smtClean="0"/>
              <a:pPr/>
              <a:t>48</a:t>
            </a:fld>
            <a:endParaRPr lang="fr-FR"/>
          </a:p>
        </p:txBody>
      </p:sp>
    </p:spTree>
    <p:extLst>
      <p:ext uri="{BB962C8B-B14F-4D97-AF65-F5344CB8AC3E}">
        <p14:creationId xmlns:p14="http://schemas.microsoft.com/office/powerpoint/2010/main" val="1061529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CC4FCA5-4C24-4B38-271E-1D08902ECEEA}"/>
              </a:ext>
            </a:extLst>
          </p:cNvPr>
          <p:cNvSpPr>
            <a:spLocks noGrp="1"/>
          </p:cNvSpPr>
          <p:nvPr>
            <p:ph idx="1"/>
          </p:nvPr>
        </p:nvSpPr>
        <p:spPr>
          <a:xfrm>
            <a:off x="381740" y="834501"/>
            <a:ext cx="11461072" cy="5521851"/>
          </a:xfrm>
        </p:spPr>
        <p:txBody>
          <a:bodyPr>
            <a:normAutofit lnSpcReduction="10000"/>
          </a:bodyPr>
          <a:lstStyle/>
          <a:p>
            <a:pPr marL="0" indent="0">
              <a:buNone/>
            </a:pPr>
            <a:endParaRPr lang="fr-FR" sz="1800" dirty="0">
              <a:effectLst/>
              <a:latin typeface="Calibri" panose="020F0502020204030204" pitchFamily="34" charset="0"/>
              <a:ea typeface="Calibri" panose="020F0502020204030204" pitchFamily="34" charset="0"/>
            </a:endParaRPr>
          </a:p>
          <a:p>
            <a:pPr marL="457200" lvl="1" indent="0" algn="ctr">
              <a:buNone/>
            </a:pPr>
            <a:r>
              <a:rPr lang="fr-FR" sz="2000" b="1" dirty="0">
                <a:effectLst/>
                <a:latin typeface="+mn-lt"/>
                <a:ea typeface="Calibri" panose="020F0502020204030204" pitchFamily="34" charset="0"/>
              </a:rPr>
              <a:t>APPEL</a:t>
            </a:r>
            <a:endParaRPr lang="fr-FR" sz="2000" dirty="0">
              <a:effectLst/>
              <a:latin typeface="+mn-lt"/>
              <a:ea typeface="Calibri" panose="020F0502020204030204" pitchFamily="34" charset="0"/>
            </a:endParaRPr>
          </a:p>
          <a:p>
            <a:pPr lvl="1"/>
            <a:endParaRPr lang="fr-FR" sz="1600" dirty="0">
              <a:effectLst/>
              <a:latin typeface="+mn-lt"/>
              <a:ea typeface="Calibri" panose="020F0502020204030204" pitchFamily="34" charset="0"/>
            </a:endParaRPr>
          </a:p>
          <a:p>
            <a:pPr marL="457200" lvl="1" indent="0" algn="ctr">
              <a:buNone/>
            </a:pPr>
            <a:r>
              <a:rPr lang="fr-FR" sz="1600" b="1" dirty="0">
                <a:effectLst/>
                <a:latin typeface="+mn-lt"/>
                <a:ea typeface="Calibri" panose="020F0502020204030204" pitchFamily="34" charset="0"/>
              </a:rPr>
              <a:t>Quelques évolutions générales (évolution du litige, cause étrangère…)</a:t>
            </a:r>
            <a:endParaRPr lang="fr-FR" sz="1600" dirty="0">
              <a:effectLst/>
              <a:latin typeface="+mn-lt"/>
              <a:ea typeface="Calibri" panose="020F0502020204030204" pitchFamily="34" charset="0"/>
            </a:endParaRPr>
          </a:p>
          <a:p>
            <a:pPr marL="457200" lvl="1" indent="0">
              <a:buNone/>
            </a:pPr>
            <a:r>
              <a:rPr lang="fr-FR" sz="1600" b="1" dirty="0">
                <a:solidFill>
                  <a:srgbClr val="000000"/>
                </a:solidFill>
                <a:effectLst/>
                <a:latin typeface="+mn-lt"/>
                <a:ea typeface="Arial" panose="020B0604020202020204" pitchFamily="34" charset="0"/>
              </a:rPr>
              <a:t>Cause étrangère </a:t>
            </a:r>
            <a:endParaRPr lang="fr-FR" sz="1600" dirty="0">
              <a:effectLst/>
              <a:latin typeface="+mn-lt"/>
              <a:ea typeface="Calibri" panose="020F0502020204030204" pitchFamily="34" charset="0"/>
            </a:endParaRPr>
          </a:p>
          <a:p>
            <a:pPr marL="482600" lvl="1" indent="0">
              <a:buNone/>
            </a:pPr>
            <a:r>
              <a:rPr lang="fr-FR" sz="1600" dirty="0">
                <a:solidFill>
                  <a:srgbClr val="000000"/>
                </a:solidFill>
                <a:effectLst/>
                <a:latin typeface="+mn-lt"/>
                <a:ea typeface="Arial" panose="020B0604020202020204" pitchFamily="34" charset="0"/>
              </a:rPr>
              <a:t>Lorsque la représentation est obligatoire, la déclaration d'appel sera nécessairement formée par le RPVA, à peine d'irrecevabilité, sauf hypothèse de la </a:t>
            </a:r>
            <a:r>
              <a:rPr lang="fr-FR" sz="1600" b="1" dirty="0">
                <a:solidFill>
                  <a:srgbClr val="000000"/>
                </a:solidFill>
                <a:effectLst/>
                <a:latin typeface="+mn-lt"/>
                <a:ea typeface="Arial" panose="020B0604020202020204" pitchFamily="34" charset="0"/>
              </a:rPr>
              <a:t>cause étrangère</a:t>
            </a:r>
            <a:r>
              <a:rPr lang="fr-FR" sz="1600" dirty="0">
                <a:solidFill>
                  <a:srgbClr val="000000"/>
                </a:solidFill>
                <a:effectLst/>
                <a:latin typeface="+mn-lt"/>
                <a:ea typeface="Arial" panose="020B0604020202020204" pitchFamily="34" charset="0"/>
              </a:rPr>
              <a:t> à l'auteur de la déclaration d'appel </a:t>
            </a:r>
            <a:r>
              <a:rPr lang="fr-FR" sz="1600" i="1" dirty="0">
                <a:solidFill>
                  <a:srgbClr val="000000"/>
                </a:solidFill>
                <a:effectLst/>
                <a:latin typeface="+mn-lt"/>
                <a:ea typeface="Arial" panose="020B0604020202020204" pitchFamily="34" charset="0"/>
              </a:rPr>
              <a:t>(en application de CPC, art. 930-1)</a:t>
            </a:r>
            <a:r>
              <a:rPr lang="fr-FR" sz="1600" dirty="0">
                <a:solidFill>
                  <a:srgbClr val="000000"/>
                </a:solidFill>
                <a:effectLst/>
                <a:latin typeface="+mn-lt"/>
                <a:ea typeface="Arial" panose="020B0604020202020204" pitchFamily="34" charset="0"/>
              </a:rPr>
              <a:t>.</a:t>
            </a:r>
            <a:endParaRPr lang="fr-FR" sz="1600" dirty="0">
              <a:effectLst/>
              <a:latin typeface="+mn-lt"/>
              <a:ea typeface="Calibri" panose="020F0502020204030204" pitchFamily="34" charset="0"/>
            </a:endParaRPr>
          </a:p>
          <a:p>
            <a:pPr marL="482600" lvl="1" indent="0" algn="just">
              <a:spcBef>
                <a:spcPts val="1000"/>
              </a:spcBef>
              <a:buNone/>
            </a:pPr>
            <a:r>
              <a:rPr lang="fr-FR" sz="1600" dirty="0">
                <a:solidFill>
                  <a:srgbClr val="000000"/>
                </a:solidFill>
                <a:effectLst/>
                <a:latin typeface="+mn-lt"/>
                <a:ea typeface="Arial" panose="020B0604020202020204" pitchFamily="34" charset="0"/>
                <a:cs typeface="Times New Roman" panose="02020603050405020304" pitchFamily="18" charset="0"/>
              </a:rPr>
              <a:t>L'irrecevabilité sanctionnant l'obligation de communication par voie électronique dans la procédure sur représentation obligatoire en appel est écartée lorsqu'un acte ne peut être transmis par voie électronique pour une cause étrangère à celui qui l'accomplit. </a:t>
            </a:r>
            <a:r>
              <a:rPr lang="fr-FR" sz="1600" b="1" dirty="0">
                <a:solidFill>
                  <a:srgbClr val="000000"/>
                </a:solidFill>
                <a:effectLst/>
                <a:latin typeface="+mn-lt"/>
                <a:ea typeface="Arial" panose="020B0604020202020204" pitchFamily="34" charset="0"/>
                <a:cs typeface="Times New Roman" panose="02020603050405020304" pitchFamily="18" charset="0"/>
              </a:rPr>
              <a:t>Constitue une telle cause étrangère une panne informatique de 3 jours due à la défectuosité d'une </a:t>
            </a:r>
            <a:r>
              <a:rPr lang="fr-FR" sz="1600" b="1" i="1" dirty="0">
                <a:solidFill>
                  <a:srgbClr val="000000"/>
                </a:solidFill>
                <a:effectLst/>
                <a:latin typeface="+mn-lt"/>
                <a:ea typeface="Arial" panose="020B0604020202020204" pitchFamily="34" charset="0"/>
                <a:cs typeface="Times New Roman" panose="02020603050405020304" pitchFamily="18" charset="0"/>
              </a:rPr>
              <a:t>live box</a:t>
            </a:r>
            <a:r>
              <a:rPr lang="fr-FR" sz="1600" b="1" dirty="0">
                <a:solidFill>
                  <a:srgbClr val="000000"/>
                </a:solidFill>
                <a:effectLst/>
                <a:latin typeface="+mn-lt"/>
                <a:ea typeface="Arial" panose="020B0604020202020204" pitchFamily="34" charset="0"/>
                <a:cs typeface="Times New Roman" panose="02020603050405020304" pitchFamily="18" charset="0"/>
              </a:rPr>
              <a:t> rendant impossible l'accès à internet</a:t>
            </a:r>
            <a:r>
              <a:rPr lang="fr-FR" sz="1600" dirty="0">
                <a:solidFill>
                  <a:srgbClr val="000000"/>
                </a:solidFill>
                <a:effectLst/>
                <a:latin typeface="+mn-lt"/>
                <a:ea typeface="Arial" panose="020B0604020202020204" pitchFamily="34" charset="0"/>
                <a:cs typeface="Times New Roman" panose="02020603050405020304" pitchFamily="18" charset="0"/>
              </a:rPr>
              <a:t>. </a:t>
            </a:r>
            <a:r>
              <a:rPr lang="fr-FR" sz="1600" b="1" dirty="0">
                <a:solidFill>
                  <a:srgbClr val="000000"/>
                </a:solidFill>
                <a:effectLst/>
                <a:latin typeface="+mn-lt"/>
                <a:ea typeface="Arial" panose="020B0604020202020204" pitchFamily="34" charset="0"/>
                <a:cs typeface="Times New Roman" panose="02020603050405020304" pitchFamily="18" charset="0"/>
              </a:rPr>
              <a:t>Peu importe que l'avocat ait pu procéder à la transmission dans un autre cabinet ou à l'ordre. </a:t>
            </a:r>
            <a:endParaRPr lang="fr-FR" sz="1600" dirty="0">
              <a:effectLst/>
              <a:latin typeface="+mn-lt"/>
              <a:ea typeface="Calibri" panose="020F0502020204030204" pitchFamily="34" charset="0"/>
              <a:cs typeface="Times New Roman" panose="02020603050405020304" pitchFamily="18" charset="0"/>
            </a:endParaRPr>
          </a:p>
          <a:p>
            <a:pPr marL="457200" lvl="1" indent="0" algn="just">
              <a:buNone/>
            </a:pPr>
            <a:r>
              <a:rPr lang="fr-FR" sz="1600" dirty="0">
                <a:effectLst/>
                <a:latin typeface="+mn-lt"/>
                <a:ea typeface="Calibri" panose="020F0502020204030204" pitchFamily="34" charset="0"/>
                <a:cs typeface="Times New Roman" panose="02020603050405020304" pitchFamily="18" charset="0"/>
              </a:rPr>
              <a:t> </a:t>
            </a:r>
          </a:p>
          <a:p>
            <a:pPr marL="457200" lvl="1" indent="0" algn="just">
              <a:lnSpc>
                <a:spcPts val="1300"/>
              </a:lnSpc>
              <a:spcBef>
                <a:spcPts val="1000"/>
              </a:spcBef>
              <a:buNone/>
            </a:pPr>
            <a:r>
              <a:rPr lang="fr-FR" sz="1600" b="1" dirty="0">
                <a:solidFill>
                  <a:srgbClr val="000000"/>
                </a:solidFill>
                <a:effectLst/>
                <a:latin typeface="+mn-lt"/>
                <a:ea typeface="Arial" panose="020B0604020202020204" pitchFamily="34" charset="0"/>
                <a:cs typeface="Times New Roman" panose="02020603050405020304" pitchFamily="18" charset="0"/>
              </a:rPr>
              <a:t>Cass. 2e civ., 10 juin 2021, n° 20-10.522, F-P : JurisData n° 2021-009036</a:t>
            </a:r>
            <a:endParaRPr lang="fr-FR" sz="1600" dirty="0">
              <a:effectLst/>
              <a:latin typeface="+mn-lt"/>
              <a:ea typeface="Calibri" panose="020F0502020204030204" pitchFamily="34" charset="0"/>
              <a:cs typeface="Times New Roman" panose="02020603050405020304" pitchFamily="18" charset="0"/>
            </a:endParaRPr>
          </a:p>
          <a:p>
            <a:pPr marL="457200" lvl="1" indent="0" algn="just">
              <a:buNone/>
            </a:pPr>
            <a:r>
              <a:rPr lang="fr-FR" sz="1600" dirty="0">
                <a:effectLst/>
                <a:latin typeface="+mn-lt"/>
                <a:ea typeface="Calibri" panose="020F0502020204030204" pitchFamily="34" charset="0"/>
                <a:cs typeface="Times New Roman" panose="02020603050405020304" pitchFamily="18" charset="0"/>
              </a:rPr>
              <a:t> </a:t>
            </a:r>
          </a:p>
          <a:p>
            <a:pPr marL="482600" lvl="1" indent="0" algn="just">
              <a:spcBef>
                <a:spcPts val="1000"/>
              </a:spcBef>
              <a:buNone/>
            </a:pPr>
            <a:r>
              <a:rPr lang="fr-FR" sz="1600" dirty="0">
                <a:solidFill>
                  <a:srgbClr val="000000"/>
                </a:solidFill>
                <a:effectLst/>
                <a:latin typeface="+mn-lt"/>
                <a:ea typeface="Arial" panose="020B0604020202020204" pitchFamily="34" charset="0"/>
                <a:cs typeface="Times New Roman" panose="02020603050405020304" pitchFamily="18" charset="0"/>
              </a:rPr>
              <a:t>Constitue une cause étrangère </a:t>
            </a:r>
            <a:r>
              <a:rPr lang="fr-FR" sz="1600" b="1" dirty="0">
                <a:solidFill>
                  <a:srgbClr val="000000"/>
                </a:solidFill>
                <a:effectLst/>
                <a:latin typeface="+mn-lt"/>
                <a:ea typeface="Arial" panose="020B0604020202020204" pitchFamily="34" charset="0"/>
                <a:cs typeface="Times New Roman" panose="02020603050405020304" pitchFamily="18" charset="0"/>
              </a:rPr>
              <a:t>un envoi de documents trop volumineux</a:t>
            </a:r>
            <a:r>
              <a:rPr lang="fr-FR" sz="1600" dirty="0">
                <a:solidFill>
                  <a:srgbClr val="000000"/>
                </a:solidFill>
                <a:effectLst/>
                <a:latin typeface="+mn-lt"/>
                <a:ea typeface="Arial" panose="020B0604020202020204" pitchFamily="34" charset="0"/>
                <a:cs typeface="Times New Roman" panose="02020603050405020304" pitchFamily="18" charset="0"/>
              </a:rPr>
              <a:t>. Aucune disposition n'impose aux parties de limiter la taille de leurs envois à la juridiction et de transmettre, par envois séparés, l'assignation à jour fixe et les pièces visées dans la requête prévue aux articles 918 et 920 du Code de procédure civile. </a:t>
            </a:r>
            <a:endParaRPr lang="fr-FR" sz="1600" dirty="0">
              <a:effectLst/>
              <a:latin typeface="+mn-lt"/>
              <a:ea typeface="Calibri" panose="020F0502020204030204" pitchFamily="34" charset="0"/>
              <a:cs typeface="Times New Roman" panose="02020603050405020304" pitchFamily="18" charset="0"/>
            </a:endParaRPr>
          </a:p>
          <a:p>
            <a:pPr marL="482600" lvl="1" indent="0" algn="just">
              <a:spcBef>
                <a:spcPts val="1000"/>
              </a:spcBef>
              <a:buNone/>
            </a:pPr>
            <a:r>
              <a:rPr lang="fr-FR" sz="1600" dirty="0">
                <a:solidFill>
                  <a:srgbClr val="000000"/>
                </a:solidFill>
                <a:effectLst/>
                <a:latin typeface="+mn-lt"/>
                <a:ea typeface="Arial" panose="020B0604020202020204" pitchFamily="34" charset="0"/>
                <a:cs typeface="Times New Roman" panose="02020603050405020304" pitchFamily="18" charset="0"/>
              </a:rPr>
              <a:t>Il n'est pas possible de reprocher à une partie un envoi trop volumineux empêchant la communication par voie électronique. Le fait que la transmission soit bloquée demeure une cause qui lui est étrangère. </a:t>
            </a:r>
            <a:endParaRPr lang="fr-FR" sz="1600" dirty="0">
              <a:effectLst/>
              <a:latin typeface="+mn-lt"/>
              <a:ea typeface="Calibri" panose="020F0502020204030204" pitchFamily="34" charset="0"/>
              <a:cs typeface="Times New Roman" panose="02020603050405020304" pitchFamily="18" charset="0"/>
            </a:endParaRPr>
          </a:p>
          <a:p>
            <a:pPr marL="457200" lvl="1" indent="0" algn="just">
              <a:lnSpc>
                <a:spcPts val="1300"/>
              </a:lnSpc>
              <a:spcBef>
                <a:spcPts val="1000"/>
              </a:spcBef>
              <a:buNone/>
            </a:pPr>
            <a:r>
              <a:rPr lang="fr-FR" sz="1600" b="1" dirty="0">
                <a:solidFill>
                  <a:srgbClr val="000000"/>
                </a:solidFill>
                <a:effectLst/>
                <a:latin typeface="+mn-lt"/>
                <a:ea typeface="Arial" panose="020B0604020202020204" pitchFamily="34" charset="0"/>
                <a:cs typeface="Times New Roman" panose="02020603050405020304" pitchFamily="18" charset="0"/>
              </a:rPr>
              <a:t>Cass. 2e civ., 19 mai 2022, n° 21-10.423, F-B : JurisData n° 2022-007838</a:t>
            </a:r>
            <a:endParaRPr lang="fr-FR" sz="1600" dirty="0">
              <a:effectLst/>
              <a:latin typeface="+mn-lt"/>
              <a:ea typeface="Calibri" panose="020F0502020204030204" pitchFamily="34" charset="0"/>
              <a:cs typeface="Times New Roman" panose="02020603050405020304" pitchFamily="18" charset="0"/>
            </a:endParaRPr>
          </a:p>
          <a:p>
            <a:pPr marL="0" indent="0">
              <a:buNone/>
            </a:pPr>
            <a:endParaRPr lang="fr-FR" dirty="0"/>
          </a:p>
        </p:txBody>
      </p:sp>
      <p:sp>
        <p:nvSpPr>
          <p:cNvPr id="5" name="Espace réservé du pied de page 4">
            <a:extLst>
              <a:ext uri="{FF2B5EF4-FFF2-40B4-BE49-F238E27FC236}">
                <a16:creationId xmlns:a16="http://schemas.microsoft.com/office/drawing/2014/main" id="{01C5E8F7-A4BD-54B3-F810-3475EB4D4138}"/>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71235BCC-133B-DE68-F322-2F9E5ACBF1A0}"/>
              </a:ext>
            </a:extLst>
          </p:cNvPr>
          <p:cNvSpPr>
            <a:spLocks noGrp="1"/>
          </p:cNvSpPr>
          <p:nvPr>
            <p:ph type="sldNum" sz="quarter" idx="12"/>
          </p:nvPr>
        </p:nvSpPr>
        <p:spPr/>
        <p:txBody>
          <a:bodyPr/>
          <a:lstStyle/>
          <a:p>
            <a:fld id="{38A3D1BC-4328-45BB-A374-B8780A0FC512}" type="slidenum">
              <a:rPr lang="fr-FR" smtClean="0"/>
              <a:pPr/>
              <a:t>49</a:t>
            </a:fld>
            <a:endParaRPr lang="fr-FR"/>
          </a:p>
        </p:txBody>
      </p:sp>
    </p:spTree>
    <p:extLst>
      <p:ext uri="{BB962C8B-B14F-4D97-AF65-F5344CB8AC3E}">
        <p14:creationId xmlns:p14="http://schemas.microsoft.com/office/powerpoint/2010/main" val="3092606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fr-FR" sz="1800" dirty="0"/>
          </a:p>
        </p:txBody>
      </p:sp>
      <p:sp>
        <p:nvSpPr>
          <p:cNvPr id="3" name="Espace réservé du contenu 2"/>
          <p:cNvSpPr>
            <a:spLocks noGrp="1"/>
          </p:cNvSpPr>
          <p:nvPr>
            <p:ph idx="1"/>
          </p:nvPr>
        </p:nvSpPr>
        <p:spPr>
          <a:xfrm>
            <a:off x="838200" y="731290"/>
            <a:ext cx="10515600" cy="5445673"/>
          </a:xfrm>
        </p:spPr>
        <p:txBody>
          <a:bodyPr>
            <a:normAutofit fontScale="92500" lnSpcReduction="10000"/>
          </a:bodyPr>
          <a:lstStyle/>
          <a:p>
            <a:pPr>
              <a:buNone/>
            </a:pPr>
            <a:r>
              <a:rPr lang="fr-FR" b="1" dirty="0"/>
              <a:t> </a:t>
            </a:r>
            <a:endParaRPr lang="fr-FR" dirty="0"/>
          </a:p>
          <a:p>
            <a:pPr algn="ctr">
              <a:buNone/>
            </a:pPr>
            <a:r>
              <a:rPr lang="fr-FR" b="1" dirty="0">
                <a:latin typeface="+mn-lt"/>
              </a:rPr>
              <a:t>OPEN DATA</a:t>
            </a:r>
          </a:p>
          <a:p>
            <a:pPr>
              <a:buNone/>
            </a:pPr>
            <a:r>
              <a:rPr lang="fr-FR" b="1" dirty="0"/>
              <a:t> </a:t>
            </a:r>
            <a:endParaRPr lang="fr-FR" dirty="0"/>
          </a:p>
          <a:p>
            <a:pPr>
              <a:buNone/>
            </a:pPr>
            <a:r>
              <a:rPr lang="fr-FR" b="1" dirty="0"/>
              <a:t> </a:t>
            </a:r>
            <a:endParaRPr lang="fr-FR" dirty="0"/>
          </a:p>
          <a:p>
            <a:pPr>
              <a:buNone/>
            </a:pPr>
            <a:r>
              <a:rPr lang="fr-FR" sz="2400" b="1" dirty="0">
                <a:latin typeface="+mn-lt"/>
              </a:rPr>
              <a:t>	Loi 2019-222 du 23 mars 2019 de programmation 2018-2022 et de réforme pour la justice</a:t>
            </a:r>
            <a:endParaRPr lang="fr-FR" sz="2400" dirty="0">
              <a:latin typeface="+mn-lt"/>
            </a:endParaRPr>
          </a:p>
          <a:p>
            <a:pPr>
              <a:buNone/>
            </a:pPr>
            <a:r>
              <a:rPr lang="fr-FR" sz="2400" b="1" dirty="0">
                <a:latin typeface="+mn-lt"/>
              </a:rPr>
              <a:t> </a:t>
            </a:r>
            <a:endParaRPr lang="fr-FR" sz="2400" dirty="0">
              <a:latin typeface="+mn-lt"/>
            </a:endParaRPr>
          </a:p>
          <a:p>
            <a:pPr>
              <a:buNone/>
            </a:pPr>
            <a:r>
              <a:rPr lang="fr-FR" sz="2400" b="1" dirty="0">
                <a:latin typeface="+mn-lt"/>
              </a:rPr>
              <a:t>	Idée directrice : </a:t>
            </a:r>
            <a:endParaRPr lang="fr-FR" sz="2400" dirty="0">
              <a:latin typeface="+mn-lt"/>
            </a:endParaRPr>
          </a:p>
          <a:p>
            <a:pPr>
              <a:buNone/>
            </a:pPr>
            <a:r>
              <a:rPr lang="fr-FR" sz="2400" b="1" dirty="0">
                <a:latin typeface="+mn-lt"/>
              </a:rPr>
              <a:t>	Article 33 « </a:t>
            </a:r>
            <a:r>
              <a:rPr lang="fr-FR" sz="2400" b="1" i="1" dirty="0">
                <a:latin typeface="+mn-lt"/>
              </a:rPr>
              <a:t>Concilier la publicité des décisions de justice et le droit au respect de la vie privée</a:t>
            </a:r>
            <a:r>
              <a:rPr lang="fr-FR" sz="2400" b="1" dirty="0">
                <a:latin typeface="+mn-lt"/>
              </a:rPr>
              <a:t> »</a:t>
            </a:r>
            <a:endParaRPr lang="fr-FR" sz="2400" dirty="0">
              <a:latin typeface="+mn-lt"/>
            </a:endParaRPr>
          </a:p>
          <a:p>
            <a:pPr>
              <a:buNone/>
            </a:pPr>
            <a:r>
              <a:rPr lang="fr-FR" sz="2400" b="1" dirty="0">
                <a:latin typeface="+mn-lt"/>
              </a:rPr>
              <a:t>	Principes de mise en œuvre</a:t>
            </a:r>
            <a:endParaRPr lang="fr-FR" sz="2400" dirty="0">
              <a:latin typeface="+mn-lt"/>
            </a:endParaRPr>
          </a:p>
          <a:p>
            <a:pPr>
              <a:buNone/>
            </a:pPr>
            <a:r>
              <a:rPr lang="fr-FR" sz="2400" b="1" dirty="0">
                <a:latin typeface="+mn-lt"/>
              </a:rPr>
              <a:t>	Mise à disposition du public des décisions de justice sous forme électronique</a:t>
            </a:r>
            <a:endParaRPr lang="fr-FR" sz="2400" dirty="0">
              <a:latin typeface="+mn-lt"/>
            </a:endParaRPr>
          </a:p>
          <a:p>
            <a:pPr>
              <a:buNone/>
            </a:pPr>
            <a:r>
              <a:rPr lang="fr-FR" sz="2400" b="1" dirty="0">
                <a:latin typeface="+mn-lt"/>
              </a:rPr>
              <a:t>	Occultation des noms des parties, tiers, magistrats, et membres du greffe </a:t>
            </a:r>
            <a:endParaRPr lang="fr-FR" sz="2400" dirty="0">
              <a:latin typeface="+mn-lt"/>
            </a:endParaRPr>
          </a:p>
          <a:p>
            <a:pPr>
              <a:buNone/>
            </a:pPr>
            <a:r>
              <a:rPr lang="fr-FR" sz="2400" b="1" dirty="0">
                <a:latin typeface="+mn-lt"/>
              </a:rPr>
              <a:t> </a:t>
            </a:r>
            <a:endParaRPr lang="fr-FR" sz="2400" dirty="0">
              <a:latin typeface="+mn-lt"/>
            </a:endParaRPr>
          </a:p>
          <a:p>
            <a:endParaRPr lang="fr-FR" dirty="0"/>
          </a:p>
        </p:txBody>
      </p:sp>
      <p:sp>
        <p:nvSpPr>
          <p:cNvPr id="4" name="Espace réservé du pied de page 3"/>
          <p:cNvSpPr>
            <a:spLocks noGrp="1"/>
          </p:cNvSpPr>
          <p:nvPr>
            <p:ph type="ftr" sz="quarter" idx="11"/>
          </p:nvPr>
        </p:nvSpPr>
        <p:spPr/>
        <p:txBody>
          <a:bodyPr/>
          <a:lstStyle/>
          <a:p>
            <a:r>
              <a:rPr lang="fr-FR"/>
              <a:t>EDASE - ÉCOLE DES AVOCATS DU SUD-EST</a:t>
            </a:r>
          </a:p>
        </p:txBody>
      </p:sp>
      <p:sp>
        <p:nvSpPr>
          <p:cNvPr id="5" name="Espace réservé du numéro de diapositive 4"/>
          <p:cNvSpPr>
            <a:spLocks noGrp="1"/>
          </p:cNvSpPr>
          <p:nvPr>
            <p:ph type="sldNum" sz="quarter" idx="12"/>
          </p:nvPr>
        </p:nvSpPr>
        <p:spPr/>
        <p:txBody>
          <a:bodyPr/>
          <a:lstStyle/>
          <a:p>
            <a:fld id="{38A3D1BC-4328-45BB-A374-B8780A0FC512}" type="slidenum">
              <a:rPr lang="fr-FR" smtClean="0"/>
              <a:pPr/>
              <a:t>5</a:t>
            </a:fld>
            <a:endParaRPr lang="fr-FR"/>
          </a:p>
        </p:txBody>
      </p:sp>
    </p:spTree>
    <p:extLst>
      <p:ext uri="{BB962C8B-B14F-4D97-AF65-F5344CB8AC3E}">
        <p14:creationId xmlns:p14="http://schemas.microsoft.com/office/powerpoint/2010/main" val="165748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1C03487-20E5-6A8C-6324-67EB032717A3}"/>
              </a:ext>
            </a:extLst>
          </p:cNvPr>
          <p:cNvSpPr>
            <a:spLocks noGrp="1"/>
          </p:cNvSpPr>
          <p:nvPr>
            <p:ph idx="1"/>
          </p:nvPr>
        </p:nvSpPr>
        <p:spPr>
          <a:xfrm>
            <a:off x="399495" y="987427"/>
            <a:ext cx="11487705" cy="5368925"/>
          </a:xfrm>
        </p:spPr>
        <p:txBody>
          <a:bodyPr/>
          <a:lstStyle/>
          <a:p>
            <a:pPr marL="0" indent="0">
              <a:buNone/>
            </a:pPr>
            <a:endParaRPr lang="fr-FR" sz="1800" b="1" dirty="0">
              <a:effectLst/>
              <a:latin typeface="+mn-lt"/>
              <a:ea typeface="Calibri" panose="020F0502020204030204" pitchFamily="34" charset="0"/>
            </a:endParaRPr>
          </a:p>
          <a:p>
            <a:pPr marL="0" indent="0">
              <a:buNone/>
            </a:pPr>
            <a:endParaRPr lang="fr-FR" sz="1800" b="1" dirty="0">
              <a:solidFill>
                <a:schemeClr val="bg2">
                  <a:lumMod val="50000"/>
                </a:schemeClr>
              </a:solidFill>
              <a:latin typeface="+mn-lt"/>
              <a:ea typeface="Calibri" panose="020F0502020204030204" pitchFamily="34" charset="0"/>
            </a:endParaRPr>
          </a:p>
          <a:p>
            <a:pPr marL="457200" lvl="1" indent="0" algn="ctr">
              <a:buNone/>
            </a:pPr>
            <a:r>
              <a:rPr lang="fr-FR" sz="1800" b="1" dirty="0">
                <a:solidFill>
                  <a:schemeClr val="bg2">
                    <a:lumMod val="50000"/>
                  </a:schemeClr>
                </a:solidFill>
                <a:effectLst/>
                <a:latin typeface="+mn-lt"/>
                <a:ea typeface="Calibri" panose="020F0502020204030204" pitchFamily="34" charset="0"/>
              </a:rPr>
              <a:t>Concentration des moyens </a:t>
            </a:r>
          </a:p>
          <a:p>
            <a:pPr marL="457200" lvl="1" indent="0" algn="ctr">
              <a:buNone/>
            </a:pPr>
            <a:endParaRPr lang="fr-FR" sz="1800" dirty="0">
              <a:solidFill>
                <a:schemeClr val="bg2">
                  <a:lumMod val="50000"/>
                </a:schemeClr>
              </a:solidFill>
              <a:effectLst/>
              <a:latin typeface="+mn-lt"/>
              <a:ea typeface="Calibri" panose="020F0502020204030204" pitchFamily="34" charset="0"/>
            </a:endParaRPr>
          </a:p>
          <a:p>
            <a:pPr marL="482600" lvl="1" indent="0" algn="just">
              <a:spcBef>
                <a:spcPts val="1000"/>
              </a:spcBef>
              <a:buNone/>
            </a:pPr>
            <a:r>
              <a:rPr lang="fr-FR" sz="1800" b="1" dirty="0">
                <a:solidFill>
                  <a:schemeClr val="bg2">
                    <a:lumMod val="50000"/>
                  </a:schemeClr>
                </a:solidFill>
                <a:effectLst/>
                <a:latin typeface="+mn-lt"/>
                <a:ea typeface="Arial" panose="020B0604020202020204" pitchFamily="34" charset="0"/>
                <a:cs typeface="Times New Roman" panose="02020603050405020304" pitchFamily="18" charset="0"/>
              </a:rPr>
              <a:t>La décision qui condamne une caution à exécuter ses engagements s'impose à elle et l'empêche d'engager ultérieurement la responsabilité de la banque pour être déchargée de tout ou partie de ses obligations.</a:t>
            </a:r>
            <a:r>
              <a:rPr lang="fr-FR" sz="1800" dirty="0">
                <a:solidFill>
                  <a:schemeClr val="bg2">
                    <a:lumMod val="50000"/>
                  </a:schemeClr>
                </a:solidFill>
                <a:effectLst/>
                <a:latin typeface="+mn-lt"/>
                <a:ea typeface="Arial" panose="020B0604020202020204" pitchFamily="34" charset="0"/>
                <a:cs typeface="Times New Roman" panose="02020603050405020304" pitchFamily="18" charset="0"/>
              </a:rPr>
              <a:t> </a:t>
            </a:r>
          </a:p>
          <a:p>
            <a:pPr marL="482600" lvl="1" indent="0" algn="just">
              <a:spcBef>
                <a:spcPts val="1000"/>
              </a:spcBef>
              <a:buNone/>
            </a:pPr>
            <a:endParaRPr lang="fr-FR" sz="1800" dirty="0">
              <a:solidFill>
                <a:schemeClr val="bg2">
                  <a:lumMod val="50000"/>
                </a:schemeClr>
              </a:solidFill>
              <a:effectLst/>
              <a:latin typeface="+mn-lt"/>
              <a:ea typeface="Calibri" panose="020F0502020204030204" pitchFamily="34" charset="0"/>
              <a:cs typeface="Times New Roman" panose="02020603050405020304" pitchFamily="18" charset="0"/>
            </a:endParaRPr>
          </a:p>
          <a:p>
            <a:pPr marL="482600" lvl="1" indent="0" algn="just">
              <a:lnSpc>
                <a:spcPts val="1300"/>
              </a:lnSpc>
              <a:spcBef>
                <a:spcPts val="300"/>
              </a:spcBef>
              <a:buNone/>
            </a:pPr>
            <a:r>
              <a:rPr lang="fr-FR" sz="1800" dirty="0">
                <a:solidFill>
                  <a:schemeClr val="bg2">
                    <a:lumMod val="50000"/>
                  </a:schemeClr>
                </a:solidFill>
                <a:effectLst/>
                <a:latin typeface="+mn-lt"/>
                <a:ea typeface="Arial" panose="020B0604020202020204" pitchFamily="34" charset="0"/>
                <a:cs typeface="Times New Roman" panose="02020603050405020304" pitchFamily="18" charset="0"/>
              </a:rPr>
              <a:t>« </a:t>
            </a:r>
            <a:r>
              <a:rPr lang="fr-FR" sz="1800" i="1" dirty="0">
                <a:solidFill>
                  <a:schemeClr val="bg2">
                    <a:lumMod val="50000"/>
                  </a:schemeClr>
                </a:solidFill>
                <a:effectLst/>
                <a:latin typeface="+mn-lt"/>
                <a:ea typeface="Arial" panose="020B0604020202020204" pitchFamily="34" charset="0"/>
                <a:cs typeface="Times New Roman" panose="02020603050405020304" pitchFamily="18" charset="0"/>
              </a:rPr>
              <a:t>Ayant relevé que, poursuivi en exécution de son engagement de caution, M. [G] avait seulement demandé des délais de paiement qui lui avaient été accordés par jugement du tribunal de commerce de Soissons du 29 janvier 2012 et n'avait invoqué la responsabilité civile de la banque et demandé sa condamnation à lui verser des dommages-intérêts venant en compensation des condamnations prononcées à son encontre qu'à titre subsidiaire devant la cour d'appel, laquelle avait déclaré sa demande irrecevable comme nouvelle en appel et confirmé le jugement, la cour d'appel en a exactement déduit que la demande dont elle était saisie, qui tendait à remettre en cause, par un moyen nouveau, la condamnation irrévocable de M. [G] au paiement des sommes dues au titre de ses engagements de caution et se heurtait à l'autorité de chose jugée attachée au jugement du tribunal de commerce de Soissons confirmé par la cour d'appel d'Amiens, était irrecevable.</a:t>
            </a:r>
            <a:r>
              <a:rPr lang="fr-FR" sz="1800" dirty="0">
                <a:solidFill>
                  <a:schemeClr val="bg2">
                    <a:lumMod val="50000"/>
                  </a:schemeClr>
                </a:solidFill>
                <a:effectLst/>
                <a:latin typeface="+mn-lt"/>
                <a:ea typeface="Arial" panose="020B0604020202020204" pitchFamily="34" charset="0"/>
                <a:cs typeface="Times New Roman" panose="02020603050405020304" pitchFamily="18" charset="0"/>
              </a:rPr>
              <a:t> »</a:t>
            </a:r>
            <a:endParaRPr lang="fr-FR" sz="1800" dirty="0">
              <a:solidFill>
                <a:schemeClr val="bg2">
                  <a:lumMod val="50000"/>
                </a:schemeClr>
              </a:solidFill>
              <a:effectLst/>
              <a:latin typeface="+mn-lt"/>
              <a:ea typeface="Calibri" panose="020F0502020204030204" pitchFamily="34" charset="0"/>
              <a:cs typeface="Times New Roman" panose="02020603050405020304" pitchFamily="18" charset="0"/>
            </a:endParaRPr>
          </a:p>
          <a:p>
            <a:pPr marL="457200" lvl="1" indent="0" algn="just">
              <a:lnSpc>
                <a:spcPts val="1300"/>
              </a:lnSpc>
              <a:spcBef>
                <a:spcPts val="1000"/>
              </a:spcBef>
              <a:buNone/>
            </a:pPr>
            <a:r>
              <a:rPr lang="fr-FR" sz="1800" b="1" dirty="0">
                <a:solidFill>
                  <a:schemeClr val="bg2">
                    <a:lumMod val="50000"/>
                  </a:schemeClr>
                </a:solidFill>
                <a:effectLst/>
                <a:latin typeface="+mn-lt"/>
                <a:ea typeface="Arial" panose="020B0604020202020204" pitchFamily="34" charset="0"/>
                <a:cs typeface="Times New Roman" panose="02020603050405020304" pitchFamily="18" charset="0"/>
              </a:rPr>
              <a:t>Cass. 2e civ., 1er juill. 2021, n° 20-11.706, F-B : JurisData n° 2021-010516</a:t>
            </a:r>
            <a:endParaRPr lang="fr-FR" sz="1800" dirty="0">
              <a:solidFill>
                <a:schemeClr val="bg2">
                  <a:lumMod val="50000"/>
                </a:schemeClr>
              </a:solidFill>
              <a:effectLst/>
              <a:latin typeface="+mn-lt"/>
              <a:ea typeface="Calibri" panose="020F0502020204030204" pitchFamily="34" charset="0"/>
              <a:cs typeface="Times New Roman" panose="02020603050405020304" pitchFamily="18" charset="0"/>
            </a:endParaRPr>
          </a:p>
          <a:p>
            <a:pPr marL="457200" lvl="1" indent="0">
              <a:buNone/>
            </a:pPr>
            <a:r>
              <a:rPr lang="fr-FR" sz="1800" dirty="0">
                <a:solidFill>
                  <a:schemeClr val="bg2">
                    <a:lumMod val="50000"/>
                  </a:schemeClr>
                </a:solidFill>
                <a:effectLst/>
                <a:latin typeface="+mn-lt"/>
                <a:ea typeface="Calibri" panose="020F0502020204030204" pitchFamily="34" charset="0"/>
              </a:rPr>
              <a:t> </a:t>
            </a:r>
          </a:p>
          <a:p>
            <a:pPr marL="0" indent="0">
              <a:buNone/>
            </a:pPr>
            <a:r>
              <a:rPr lang="fr-FR" sz="1800" dirty="0">
                <a:effectLst/>
                <a:latin typeface="+mn-lt"/>
                <a:ea typeface="Calibri" panose="020F0502020204030204" pitchFamily="34" charset="0"/>
              </a:rPr>
              <a:t> </a:t>
            </a:r>
          </a:p>
          <a:p>
            <a:pPr marL="0" indent="0">
              <a:buNone/>
            </a:pPr>
            <a:endParaRPr lang="fr-FR" dirty="0"/>
          </a:p>
        </p:txBody>
      </p:sp>
      <p:sp>
        <p:nvSpPr>
          <p:cNvPr id="5" name="Espace réservé du pied de page 4">
            <a:extLst>
              <a:ext uri="{FF2B5EF4-FFF2-40B4-BE49-F238E27FC236}">
                <a16:creationId xmlns:a16="http://schemas.microsoft.com/office/drawing/2014/main" id="{26C78592-F0E5-7FB1-63E6-B4DAA7FC8BCA}"/>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7B980DEE-6CC5-DD40-5E0F-09CB932E4A6C}"/>
              </a:ext>
            </a:extLst>
          </p:cNvPr>
          <p:cNvSpPr>
            <a:spLocks noGrp="1"/>
          </p:cNvSpPr>
          <p:nvPr>
            <p:ph type="sldNum" sz="quarter" idx="12"/>
          </p:nvPr>
        </p:nvSpPr>
        <p:spPr/>
        <p:txBody>
          <a:bodyPr/>
          <a:lstStyle/>
          <a:p>
            <a:fld id="{38A3D1BC-4328-45BB-A374-B8780A0FC512}" type="slidenum">
              <a:rPr lang="fr-FR" smtClean="0"/>
              <a:pPr/>
              <a:t>50</a:t>
            </a:fld>
            <a:endParaRPr lang="fr-FR"/>
          </a:p>
        </p:txBody>
      </p:sp>
    </p:spTree>
    <p:extLst>
      <p:ext uri="{BB962C8B-B14F-4D97-AF65-F5344CB8AC3E}">
        <p14:creationId xmlns:p14="http://schemas.microsoft.com/office/powerpoint/2010/main" val="3441298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B492CF9-CC88-1A6D-2205-07AF09CF388D}"/>
              </a:ext>
            </a:extLst>
          </p:cNvPr>
          <p:cNvSpPr>
            <a:spLocks noGrp="1"/>
          </p:cNvSpPr>
          <p:nvPr>
            <p:ph idx="1"/>
          </p:nvPr>
        </p:nvSpPr>
        <p:spPr>
          <a:xfrm>
            <a:off x="372862" y="878889"/>
            <a:ext cx="11461072" cy="5477463"/>
          </a:xfrm>
        </p:spPr>
        <p:txBody>
          <a:bodyPr/>
          <a:lstStyle/>
          <a:p>
            <a:endParaRPr lang="fr-FR" dirty="0"/>
          </a:p>
          <a:p>
            <a:endParaRPr lang="fr-FR" dirty="0"/>
          </a:p>
          <a:p>
            <a:pPr marL="0" indent="0" algn="ctr">
              <a:buNone/>
            </a:pPr>
            <a:r>
              <a:rPr lang="fr-FR" sz="1800" b="1" dirty="0">
                <a:effectLst/>
                <a:latin typeface="+mn-lt"/>
                <a:ea typeface="Calibri" panose="020F0502020204030204" pitchFamily="34" charset="0"/>
              </a:rPr>
              <a:t>Irrecevabilité pour défaut d’acquittement du timbre</a:t>
            </a:r>
            <a:endParaRPr lang="fr-FR" sz="1800" dirty="0">
              <a:effectLst/>
              <a:latin typeface="+mn-lt"/>
              <a:ea typeface="Calibri" panose="020F0502020204030204" pitchFamily="34" charset="0"/>
            </a:endParaRPr>
          </a:p>
          <a:p>
            <a:pPr indent="0">
              <a:buNone/>
            </a:pPr>
            <a:r>
              <a:rPr lang="fr-FR" sz="1800" dirty="0">
                <a:solidFill>
                  <a:srgbClr val="000000"/>
                </a:solidFill>
                <a:effectLst/>
                <a:latin typeface="+mn-lt"/>
                <a:ea typeface="Arial" panose="020B0604020202020204" pitchFamily="34" charset="0"/>
              </a:rPr>
              <a:t>Le magistrat ou la formation compétents </a:t>
            </a:r>
            <a:r>
              <a:rPr lang="fr-FR" sz="1800" b="1" dirty="0">
                <a:solidFill>
                  <a:srgbClr val="000000"/>
                </a:solidFill>
                <a:effectLst/>
                <a:latin typeface="+mn-lt"/>
                <a:ea typeface="Arial" panose="020B0604020202020204" pitchFamily="34" charset="0"/>
              </a:rPr>
              <a:t>doit avoir préalablement convoqué les parties à une audience où la non-régularisation du paiement du droit requis aura été débattue</a:t>
            </a:r>
            <a:r>
              <a:rPr lang="fr-FR" sz="1800" dirty="0">
                <a:solidFill>
                  <a:srgbClr val="000000"/>
                </a:solidFill>
                <a:effectLst/>
                <a:latin typeface="+mn-lt"/>
                <a:ea typeface="Arial" panose="020B0604020202020204" pitchFamily="34" charset="0"/>
              </a:rPr>
              <a:t> ou, en l'absence de débats, un avis du greffe aura dû être notifié, rappelant l'obligation de payer, la sanction encourue, les modalités de son prononcé, et en mettant la personne en mesure de régulariser avant que le juge ne statue </a:t>
            </a:r>
          </a:p>
          <a:p>
            <a:pPr indent="0">
              <a:buNone/>
            </a:pPr>
            <a:endParaRPr lang="fr-FR" sz="1800" dirty="0">
              <a:effectLst/>
              <a:latin typeface="+mn-lt"/>
              <a:ea typeface="Calibri" panose="020F0502020204030204" pitchFamily="34" charset="0"/>
            </a:endParaRPr>
          </a:p>
          <a:p>
            <a:pPr indent="0" algn="just">
              <a:lnSpc>
                <a:spcPts val="1300"/>
              </a:lnSpc>
              <a:spcBef>
                <a:spcPts val="1000"/>
              </a:spcBef>
              <a:spcAft>
                <a:spcPts val="0"/>
              </a:spcAft>
              <a:buNone/>
            </a:pPr>
            <a:r>
              <a:rPr lang="fr-FR" sz="1800" dirty="0">
                <a:solidFill>
                  <a:srgbClr val="000000"/>
                </a:solidFill>
                <a:effectLst/>
                <a:latin typeface="+mn-lt"/>
                <a:ea typeface="Arial" panose="020B0604020202020204" pitchFamily="34" charset="0"/>
                <a:cs typeface="Times New Roman" panose="02020603050405020304" pitchFamily="18" charset="0"/>
              </a:rPr>
              <a:t>En 2021, le greffe de la cour d'appel avait invité les appelants à justifier de l'acquittement du droit, à peine d'irrecevabilité de l'appel et en outre, c'est après des débats où le fait du non-paiement a été relevé par la cour que l'appel a justement été déclaré irrecevable.</a:t>
            </a:r>
          </a:p>
          <a:p>
            <a:pPr indent="0" algn="just">
              <a:lnSpc>
                <a:spcPts val="1300"/>
              </a:lnSpc>
              <a:spcBef>
                <a:spcPts val="1000"/>
              </a:spcBef>
              <a:spcAft>
                <a:spcPts val="0"/>
              </a:spcAft>
              <a:buNone/>
            </a:pPr>
            <a:endParaRPr lang="fr-FR" sz="1800" dirty="0">
              <a:effectLst/>
              <a:latin typeface="+mn-lt"/>
              <a:ea typeface="Calibri" panose="020F0502020204030204" pitchFamily="34" charset="0"/>
              <a:cs typeface="Times New Roman" panose="02020603050405020304" pitchFamily="18" charset="0"/>
            </a:endParaRPr>
          </a:p>
          <a:p>
            <a:pPr marL="457200" lvl="1" indent="0" algn="just">
              <a:lnSpc>
                <a:spcPts val="1300"/>
              </a:lnSpc>
              <a:spcBef>
                <a:spcPts val="1000"/>
              </a:spcBef>
              <a:buNone/>
            </a:pPr>
            <a:r>
              <a:rPr lang="fr-FR" sz="1400" b="1" dirty="0">
                <a:solidFill>
                  <a:srgbClr val="000000"/>
                </a:solidFill>
                <a:effectLst/>
                <a:latin typeface="+mn-lt"/>
                <a:ea typeface="Arial" panose="020B0604020202020204" pitchFamily="34" charset="0"/>
                <a:cs typeface="Times New Roman" panose="02020603050405020304" pitchFamily="18" charset="0"/>
              </a:rPr>
              <a:t>Cass. 2e civ., 1er juill. 2021, n° 19-10.668, FS-B : JurisData n° 2021-010510</a:t>
            </a:r>
            <a:endParaRPr lang="fr-FR" sz="1400" dirty="0">
              <a:effectLst/>
              <a:latin typeface="+mn-lt"/>
              <a:ea typeface="Calibri" panose="020F0502020204030204" pitchFamily="34" charset="0"/>
              <a:cs typeface="Times New Roman" panose="02020603050405020304" pitchFamily="18" charset="0"/>
            </a:endParaRPr>
          </a:p>
          <a:p>
            <a:pPr marL="457200" lvl="1" indent="0">
              <a:buNone/>
            </a:pPr>
            <a:r>
              <a:rPr lang="fr-FR" sz="1400" b="1" dirty="0">
                <a:effectLst/>
                <a:latin typeface="+mn-lt"/>
                <a:ea typeface="Calibri" panose="020F0502020204030204" pitchFamily="34" charset="0"/>
              </a:rPr>
              <a:t> </a:t>
            </a:r>
            <a:endParaRPr lang="fr-FR" sz="1400" dirty="0">
              <a:effectLst/>
              <a:latin typeface="+mn-lt"/>
              <a:ea typeface="Calibri" panose="020F0502020204030204" pitchFamily="34" charset="0"/>
            </a:endParaRPr>
          </a:p>
          <a:p>
            <a:pPr marL="0" indent="0">
              <a:buNone/>
            </a:pPr>
            <a:r>
              <a:rPr lang="fr-FR" sz="1800" dirty="0">
                <a:effectLst/>
                <a:latin typeface="Times New Roman" panose="02020603050405020304" pitchFamily="18"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pPr marL="0" indent="0">
              <a:buNone/>
            </a:pPr>
            <a:endParaRPr lang="fr-FR" dirty="0"/>
          </a:p>
        </p:txBody>
      </p:sp>
      <p:sp>
        <p:nvSpPr>
          <p:cNvPr id="5" name="Espace réservé du pied de page 4">
            <a:extLst>
              <a:ext uri="{FF2B5EF4-FFF2-40B4-BE49-F238E27FC236}">
                <a16:creationId xmlns:a16="http://schemas.microsoft.com/office/drawing/2014/main" id="{4B723FCD-41A0-538A-C39F-E4BFA6114189}"/>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1088DAD6-C898-2FDC-30F4-CE2D3D91695E}"/>
              </a:ext>
            </a:extLst>
          </p:cNvPr>
          <p:cNvSpPr>
            <a:spLocks noGrp="1"/>
          </p:cNvSpPr>
          <p:nvPr>
            <p:ph type="sldNum" sz="quarter" idx="12"/>
          </p:nvPr>
        </p:nvSpPr>
        <p:spPr/>
        <p:txBody>
          <a:bodyPr/>
          <a:lstStyle/>
          <a:p>
            <a:fld id="{38A3D1BC-4328-45BB-A374-B8780A0FC512}" type="slidenum">
              <a:rPr lang="fr-FR" smtClean="0"/>
              <a:pPr/>
              <a:t>51</a:t>
            </a:fld>
            <a:endParaRPr lang="fr-FR"/>
          </a:p>
        </p:txBody>
      </p:sp>
    </p:spTree>
    <p:extLst>
      <p:ext uri="{BB962C8B-B14F-4D97-AF65-F5344CB8AC3E}">
        <p14:creationId xmlns:p14="http://schemas.microsoft.com/office/powerpoint/2010/main" val="3774360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B492CF9-CC88-1A6D-2205-07AF09CF388D}"/>
              </a:ext>
            </a:extLst>
          </p:cNvPr>
          <p:cNvSpPr>
            <a:spLocks noGrp="1"/>
          </p:cNvSpPr>
          <p:nvPr>
            <p:ph idx="1"/>
          </p:nvPr>
        </p:nvSpPr>
        <p:spPr>
          <a:xfrm>
            <a:off x="372862" y="878889"/>
            <a:ext cx="11461072" cy="5477463"/>
          </a:xfrm>
        </p:spPr>
        <p:txBody>
          <a:bodyPr>
            <a:normAutofit lnSpcReduction="10000"/>
          </a:bodyPr>
          <a:lstStyle/>
          <a:p>
            <a:endParaRPr lang="fr-FR" dirty="0"/>
          </a:p>
          <a:p>
            <a:r>
              <a:rPr lang="fr-FR" dirty="0"/>
              <a:t>Point de départ du délai d’appel (rectification de la décision)</a:t>
            </a:r>
          </a:p>
          <a:p>
            <a:r>
              <a:rPr lang="fr-FR" sz="2000" b="1" dirty="0" err="1"/>
              <a:t>Civ</a:t>
            </a:r>
            <a:r>
              <a:rPr lang="fr-FR" sz="2000" b="1" dirty="0"/>
              <a:t>. 2</a:t>
            </a:r>
            <a:r>
              <a:rPr lang="fr-FR" sz="2000" b="1" baseline="30000" dirty="0"/>
              <a:t>e</a:t>
            </a:r>
            <a:r>
              <a:rPr lang="fr-FR" sz="2000" b="1" dirty="0"/>
              <a:t>, 19 mai 2022, n° J 21-10.580 </a:t>
            </a:r>
          </a:p>
          <a:p>
            <a:r>
              <a:rPr lang="fr-FR" sz="1800" dirty="0"/>
              <a:t>7. En application de l'article 462 du code de procédure civile, les erreurs et omissions matérielles qui affectent un jugement, même passé en force de chose jugée, peuvent toujours être réparées par la juridiction qui l'a rendu ou par celle à laquelle il est déféré, selon ce que le dossier révèle ou, à défaut, ce que la raison commande.</a:t>
            </a:r>
            <a:br>
              <a:rPr lang="fr-FR" sz="1800" dirty="0"/>
            </a:br>
            <a:br>
              <a:rPr lang="fr-FR" sz="1800" dirty="0"/>
            </a:br>
            <a:r>
              <a:rPr lang="fr-FR" sz="1800" dirty="0"/>
              <a:t>8. La décision rectificative a, quant aux voies de recours, le même caractère et est soumise aux mêmes règles que la décision interprétée.</a:t>
            </a:r>
            <a:br>
              <a:rPr lang="fr-FR" sz="1800" dirty="0"/>
            </a:br>
            <a:br>
              <a:rPr lang="fr-FR" sz="1800" dirty="0"/>
            </a:br>
            <a:r>
              <a:rPr lang="fr-FR" sz="1800" dirty="0"/>
              <a:t>9. Néanmoins, si la décision rectifiée est passée en force de chose jugée, la décision rectificative ne peut être attaquée que par la voie du recours en cassation.</a:t>
            </a:r>
            <a:br>
              <a:rPr lang="fr-FR" sz="1800" dirty="0"/>
            </a:br>
            <a:br>
              <a:rPr lang="fr-FR" sz="1800" dirty="0"/>
            </a:br>
            <a:r>
              <a:rPr lang="fr-FR" sz="1800" dirty="0"/>
              <a:t>10. </a:t>
            </a:r>
            <a:r>
              <a:rPr lang="fr-FR" sz="1800" b="1" dirty="0"/>
              <a:t>Il en résulte que la décision rectificative n'a pas d'effet sur le délai d'appel de la décision rectifiée, qui court depuis sa notification.</a:t>
            </a:r>
            <a:br>
              <a:rPr lang="fr-FR" sz="1800" b="1" dirty="0"/>
            </a:br>
            <a:r>
              <a:rPr lang="fr-FR" sz="1800" dirty="0">
                <a:effectLst/>
                <a:latin typeface="Times New Roman" panose="02020603050405020304" pitchFamily="18"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pPr marL="0" indent="0">
              <a:buNone/>
            </a:pPr>
            <a:endParaRPr lang="fr-FR" dirty="0"/>
          </a:p>
        </p:txBody>
      </p:sp>
      <p:sp>
        <p:nvSpPr>
          <p:cNvPr id="5" name="Espace réservé du pied de page 4">
            <a:extLst>
              <a:ext uri="{FF2B5EF4-FFF2-40B4-BE49-F238E27FC236}">
                <a16:creationId xmlns:a16="http://schemas.microsoft.com/office/drawing/2014/main" id="{4B723FCD-41A0-538A-C39F-E4BFA6114189}"/>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1088DAD6-C898-2FDC-30F4-CE2D3D91695E}"/>
              </a:ext>
            </a:extLst>
          </p:cNvPr>
          <p:cNvSpPr>
            <a:spLocks noGrp="1"/>
          </p:cNvSpPr>
          <p:nvPr>
            <p:ph type="sldNum" sz="quarter" idx="12"/>
          </p:nvPr>
        </p:nvSpPr>
        <p:spPr/>
        <p:txBody>
          <a:bodyPr/>
          <a:lstStyle/>
          <a:p>
            <a:fld id="{38A3D1BC-4328-45BB-A374-B8780A0FC512}" type="slidenum">
              <a:rPr lang="fr-FR" smtClean="0"/>
              <a:pPr/>
              <a:t>52</a:t>
            </a:fld>
            <a:endParaRPr lang="fr-FR"/>
          </a:p>
        </p:txBody>
      </p:sp>
    </p:spTree>
    <p:extLst>
      <p:ext uri="{BB962C8B-B14F-4D97-AF65-F5344CB8AC3E}">
        <p14:creationId xmlns:p14="http://schemas.microsoft.com/office/powerpoint/2010/main" val="4053053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B492CF9-CC88-1A6D-2205-07AF09CF388D}"/>
              </a:ext>
            </a:extLst>
          </p:cNvPr>
          <p:cNvSpPr>
            <a:spLocks noGrp="1"/>
          </p:cNvSpPr>
          <p:nvPr>
            <p:ph idx="1"/>
          </p:nvPr>
        </p:nvSpPr>
        <p:spPr>
          <a:xfrm>
            <a:off x="372862" y="878889"/>
            <a:ext cx="11461072" cy="5477463"/>
          </a:xfrm>
        </p:spPr>
        <p:txBody>
          <a:bodyPr>
            <a:normAutofit fontScale="92500"/>
          </a:bodyPr>
          <a:lstStyle/>
          <a:p>
            <a:endParaRPr lang="fr-FR" dirty="0"/>
          </a:p>
          <a:p>
            <a:pPr marL="0" indent="0">
              <a:buNone/>
            </a:pPr>
            <a:r>
              <a:rPr lang="fr-FR" b="1" dirty="0"/>
              <a:t>Intervention forcée en appel</a:t>
            </a:r>
          </a:p>
          <a:p>
            <a:pPr fontAlgn="base"/>
            <a:r>
              <a:rPr lang="fr-FR" b="1" dirty="0" err="1"/>
              <a:t>Cass</a:t>
            </a:r>
            <a:r>
              <a:rPr lang="fr-FR" b="1" dirty="0"/>
              <a:t>. civ. 2, 11 février 2021, n° 18-16.535, F-P+I</a:t>
            </a:r>
            <a:endParaRPr lang="fr-FR" dirty="0"/>
          </a:p>
          <a:p>
            <a:pPr fontAlgn="base"/>
            <a:r>
              <a:rPr lang="fr-FR" dirty="0"/>
              <a:t>La deuxième chambre civile de la Cour de cassation effectue un revirement de sa jurisprudence ; elle énonce que </a:t>
            </a:r>
            <a:r>
              <a:rPr lang="fr-FR" b="1" dirty="0"/>
              <a:t>l’ouverture, après le jugement, d’une procédure collective n’a pas pour effet de modifier les données juridiques du litige, et ne constitue pas une évolution de ce dernier permettant, pour la première fois en cause d’appel, la mise en cause de l’assureur</a:t>
            </a:r>
            <a:r>
              <a:rPr lang="fr-FR" dirty="0"/>
              <a:t> ; en conséquence, l’assignation en intervention forcée, faute d’évolution du litige au sens de l’article 555 du Code de procédure civile est déclarée irrecevable.</a:t>
            </a:r>
          </a:p>
          <a:p>
            <a:pPr marL="0" indent="0">
              <a:buNone/>
            </a:pPr>
            <a:endParaRPr lang="fr-FR" dirty="0"/>
          </a:p>
        </p:txBody>
      </p:sp>
      <p:sp>
        <p:nvSpPr>
          <p:cNvPr id="5" name="Espace réservé du pied de page 4">
            <a:extLst>
              <a:ext uri="{FF2B5EF4-FFF2-40B4-BE49-F238E27FC236}">
                <a16:creationId xmlns:a16="http://schemas.microsoft.com/office/drawing/2014/main" id="{4B723FCD-41A0-538A-C39F-E4BFA6114189}"/>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1088DAD6-C898-2FDC-30F4-CE2D3D91695E}"/>
              </a:ext>
            </a:extLst>
          </p:cNvPr>
          <p:cNvSpPr>
            <a:spLocks noGrp="1"/>
          </p:cNvSpPr>
          <p:nvPr>
            <p:ph type="sldNum" sz="quarter" idx="12"/>
          </p:nvPr>
        </p:nvSpPr>
        <p:spPr/>
        <p:txBody>
          <a:bodyPr/>
          <a:lstStyle/>
          <a:p>
            <a:fld id="{38A3D1BC-4328-45BB-A374-B8780A0FC512}" type="slidenum">
              <a:rPr lang="fr-FR" smtClean="0"/>
              <a:pPr/>
              <a:t>53</a:t>
            </a:fld>
            <a:endParaRPr lang="fr-FR"/>
          </a:p>
        </p:txBody>
      </p:sp>
    </p:spTree>
    <p:extLst>
      <p:ext uri="{BB962C8B-B14F-4D97-AF65-F5344CB8AC3E}">
        <p14:creationId xmlns:p14="http://schemas.microsoft.com/office/powerpoint/2010/main" val="1178145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1E8EE8F-243F-F325-2BA1-E80C7103BFB8}"/>
              </a:ext>
            </a:extLst>
          </p:cNvPr>
          <p:cNvSpPr>
            <a:spLocks noGrp="1"/>
          </p:cNvSpPr>
          <p:nvPr>
            <p:ph idx="1"/>
          </p:nvPr>
        </p:nvSpPr>
        <p:spPr>
          <a:xfrm>
            <a:off x="387927" y="987427"/>
            <a:ext cx="10967461" cy="5368925"/>
          </a:xfrm>
        </p:spPr>
        <p:txBody>
          <a:bodyPr>
            <a:normAutofit fontScale="25000" lnSpcReduction="20000"/>
          </a:bodyPr>
          <a:lstStyle/>
          <a:p>
            <a:pPr lvl="1">
              <a:buNone/>
            </a:pPr>
            <a:endParaRPr lang="fr-FR" sz="2900" b="1" dirty="0">
              <a:latin typeface="+mn-lt"/>
            </a:endParaRPr>
          </a:p>
          <a:p>
            <a:pPr lvl="1" algn="ctr">
              <a:buNone/>
            </a:pPr>
            <a:r>
              <a:rPr lang="fr-FR" sz="5600" b="1" dirty="0">
                <a:latin typeface="+mn-lt"/>
              </a:rPr>
              <a:t>La procédure ordinaire avec représentation obligatoire (Obligations de l’appelant : déclaration d’appel, conclusions ;</a:t>
            </a:r>
          </a:p>
          <a:p>
            <a:pPr lvl="1" algn="ctr">
              <a:buNone/>
            </a:pPr>
            <a:r>
              <a:rPr lang="fr-FR" sz="5600" b="1" dirty="0">
                <a:latin typeface="+mn-lt"/>
              </a:rPr>
              <a:t> Obligations de l’intimé : conclusions, appel incident)</a:t>
            </a:r>
            <a:endParaRPr lang="fr-FR" sz="5600" dirty="0">
              <a:latin typeface="+mn-lt"/>
            </a:endParaRPr>
          </a:p>
          <a:p>
            <a:pPr lvl="1">
              <a:buNone/>
            </a:pPr>
            <a:r>
              <a:rPr lang="fr-FR" sz="5600" dirty="0">
                <a:latin typeface="+mn-lt"/>
              </a:rPr>
              <a:t> </a:t>
            </a:r>
          </a:p>
          <a:p>
            <a:pPr lvl="1">
              <a:buNone/>
            </a:pPr>
            <a:endParaRPr lang="fr-FR" sz="5600" dirty="0">
              <a:latin typeface="+mn-lt"/>
            </a:endParaRPr>
          </a:p>
          <a:p>
            <a:pPr lvl="1" algn="ctr">
              <a:buNone/>
            </a:pPr>
            <a:r>
              <a:rPr lang="fr-FR" sz="5600" b="1" dirty="0">
                <a:latin typeface="+mn-lt"/>
              </a:rPr>
              <a:t>Déclaration d’appel</a:t>
            </a:r>
          </a:p>
          <a:p>
            <a:pPr lvl="1" algn="ctr">
              <a:buNone/>
            </a:pPr>
            <a:endParaRPr lang="fr-FR" sz="5600" dirty="0">
              <a:latin typeface="+mn-lt"/>
            </a:endParaRPr>
          </a:p>
          <a:p>
            <a:pPr lvl="1">
              <a:buNone/>
            </a:pPr>
            <a:r>
              <a:rPr lang="fr-FR" sz="5600" b="1" dirty="0">
                <a:latin typeface="+mn-lt"/>
              </a:rPr>
              <a:t>La condamnation de l’appel général (refus d’un effet dévolutif) 562 et 901 CPC</a:t>
            </a:r>
          </a:p>
          <a:p>
            <a:pPr lvl="1">
              <a:buNone/>
            </a:pPr>
            <a:endParaRPr lang="fr-FR" sz="5600" dirty="0">
              <a:latin typeface="+mn-lt"/>
            </a:endParaRPr>
          </a:p>
          <a:p>
            <a:pPr lvl="1">
              <a:buNone/>
            </a:pPr>
            <a:r>
              <a:rPr lang="fr-FR" sz="5600" dirty="0">
                <a:latin typeface="+mn-lt"/>
              </a:rPr>
              <a:t>Seul l'acte d'appel opère la dévolution des chefs critiqués du jugement. Il en résulte que lorsque la déclaration d'appel tend à la réformation du jugement sans mentionner les chefs de jugement qui sont critiqués, l'effet dévolutif n'opère pas. </a:t>
            </a:r>
          </a:p>
          <a:p>
            <a:pPr lvl="1">
              <a:buNone/>
            </a:pPr>
            <a:endParaRPr lang="fr-FR" sz="5600" dirty="0">
              <a:latin typeface="+mn-lt"/>
            </a:endParaRPr>
          </a:p>
          <a:p>
            <a:pPr lvl="1">
              <a:buNone/>
            </a:pPr>
            <a:r>
              <a:rPr lang="fr-FR" sz="5600" dirty="0">
                <a:latin typeface="+mn-lt"/>
              </a:rPr>
              <a:t>L'obligation, prévue par l'article 901-4° du Code de procédure civile, de mentionner, dans la déclaration d'appel, </a:t>
            </a:r>
            <a:r>
              <a:rPr lang="fr-FR" sz="5600" b="1" dirty="0">
                <a:latin typeface="+mn-lt"/>
              </a:rPr>
              <a:t>les chefs de jugement critiqués</a:t>
            </a:r>
            <a:r>
              <a:rPr lang="fr-FR" sz="5600" dirty="0">
                <a:latin typeface="+mn-lt"/>
              </a:rPr>
              <a:t>, dépourvue d'ambiguïté, encadre les conditions d'exercice du droit d'appel dans le but légitime de garantir la bonne administration de la justice en assurant la sécurité juridique et l'efficacité de la procédure d'appel. </a:t>
            </a:r>
          </a:p>
          <a:p>
            <a:pPr lvl="1">
              <a:buNone/>
            </a:pPr>
            <a:endParaRPr lang="fr-FR" sz="5600" dirty="0">
              <a:latin typeface="+mn-lt"/>
            </a:endParaRPr>
          </a:p>
          <a:p>
            <a:pPr lvl="1">
              <a:buNone/>
            </a:pPr>
            <a:r>
              <a:rPr lang="fr-FR" sz="5600" b="1" dirty="0">
                <a:latin typeface="+mn-lt"/>
              </a:rPr>
              <a:t>La déclaration d'appel affectée de ce vice de forme peut être régularisée par une nouvelle déclaration d'appel, dans le délai imparti</a:t>
            </a:r>
            <a:r>
              <a:rPr lang="fr-FR" sz="5600" dirty="0">
                <a:latin typeface="+mn-lt"/>
              </a:rPr>
              <a:t> </a:t>
            </a:r>
            <a:r>
              <a:rPr lang="fr-FR" sz="5600" b="1" dirty="0">
                <a:latin typeface="+mn-lt"/>
              </a:rPr>
              <a:t>à l'appelant pour conclure au fond conformément à l'article 910-4, alinéa 1er, du Code de procédure civile. </a:t>
            </a:r>
            <a:endParaRPr lang="fr-FR" sz="5600" dirty="0">
              <a:latin typeface="+mn-lt"/>
            </a:endParaRPr>
          </a:p>
          <a:p>
            <a:pPr lvl="1">
              <a:buNone/>
            </a:pPr>
            <a:r>
              <a:rPr lang="fr-FR" sz="5600" b="1" dirty="0" err="1">
                <a:latin typeface="+mn-lt"/>
              </a:rPr>
              <a:t>Cass</a:t>
            </a:r>
            <a:r>
              <a:rPr lang="fr-FR" sz="5600" b="1" dirty="0">
                <a:latin typeface="+mn-lt"/>
              </a:rPr>
              <a:t>. 2e </a:t>
            </a:r>
            <a:r>
              <a:rPr lang="fr-FR" sz="5600" b="1" dirty="0" err="1">
                <a:latin typeface="+mn-lt"/>
              </a:rPr>
              <a:t>civ</a:t>
            </a:r>
            <a:r>
              <a:rPr lang="fr-FR" sz="5600" b="1" dirty="0">
                <a:latin typeface="+mn-lt"/>
              </a:rPr>
              <a:t>., 30 janv. 2020, n° 18-22.528, FS-P+B+I : </a:t>
            </a:r>
            <a:r>
              <a:rPr lang="fr-FR" sz="5600" b="1" dirty="0" err="1">
                <a:latin typeface="+mn-lt"/>
              </a:rPr>
              <a:t>JurisData</a:t>
            </a:r>
            <a:r>
              <a:rPr lang="fr-FR" sz="5600" b="1" dirty="0">
                <a:latin typeface="+mn-lt"/>
              </a:rPr>
              <a:t> n° 2020-001105</a:t>
            </a:r>
            <a:endParaRPr lang="fr-FR" sz="5600" dirty="0">
              <a:latin typeface="+mn-lt"/>
            </a:endParaRPr>
          </a:p>
          <a:p>
            <a:pPr lvl="1">
              <a:buNone/>
            </a:pPr>
            <a:r>
              <a:rPr lang="fr-FR" sz="5600" b="1" dirty="0">
                <a:latin typeface="+mn-lt"/>
              </a:rPr>
              <a:t> </a:t>
            </a:r>
            <a:endParaRPr lang="fr-FR" sz="5600" dirty="0">
              <a:latin typeface="+mn-lt"/>
            </a:endParaRPr>
          </a:p>
          <a:p>
            <a:pPr lvl="1">
              <a:buNone/>
            </a:pPr>
            <a:r>
              <a:rPr lang="fr-FR" sz="5600" dirty="0">
                <a:latin typeface="+mn-lt"/>
              </a:rPr>
              <a:t>L'effet dévolutif de l'appel est limité aux seuls chefs du dispositif expressément énumérés et à ceux qui en dépendent. La déclaration d'appel ne peut se contenter de reprendre les demandes formulées devant le premier juge car la cour d'appel n'en est alors pas saisie. </a:t>
            </a:r>
          </a:p>
          <a:p>
            <a:pPr lvl="1">
              <a:buNone/>
            </a:pPr>
            <a:r>
              <a:rPr lang="fr-FR" sz="5600" dirty="0">
                <a:latin typeface="+mn-lt"/>
              </a:rPr>
              <a:t>« </a:t>
            </a:r>
            <a:r>
              <a:rPr lang="fr-FR" sz="5600" i="1" dirty="0">
                <a:latin typeface="+mn-lt"/>
              </a:rPr>
              <a:t>quand bien même la nullité de la déclaration d'appel n'aurait pas été sollicitée par l'intimé</a:t>
            </a:r>
            <a:r>
              <a:rPr lang="fr-FR" sz="5600" dirty="0">
                <a:latin typeface="+mn-lt"/>
              </a:rPr>
              <a:t> ».</a:t>
            </a:r>
          </a:p>
          <a:p>
            <a:pPr lvl="1">
              <a:buNone/>
            </a:pPr>
            <a:r>
              <a:rPr lang="fr-FR" sz="5600" dirty="0">
                <a:latin typeface="+mn-lt"/>
              </a:rPr>
              <a:t> </a:t>
            </a:r>
          </a:p>
          <a:p>
            <a:pPr lvl="1">
              <a:buNone/>
            </a:pPr>
            <a:r>
              <a:rPr lang="fr-FR" sz="5600" b="1" dirty="0" err="1">
                <a:latin typeface="+mn-lt"/>
              </a:rPr>
              <a:t>Cass</a:t>
            </a:r>
            <a:r>
              <a:rPr lang="fr-FR" sz="5600" b="1" dirty="0">
                <a:latin typeface="+mn-lt"/>
              </a:rPr>
              <a:t>. 2e </a:t>
            </a:r>
            <a:r>
              <a:rPr lang="fr-FR" sz="5600" b="1" dirty="0" err="1">
                <a:latin typeface="+mn-lt"/>
              </a:rPr>
              <a:t>civ</a:t>
            </a:r>
            <a:r>
              <a:rPr lang="fr-FR" sz="5600" b="1" dirty="0">
                <a:latin typeface="+mn-lt"/>
              </a:rPr>
              <a:t>., 2 </a:t>
            </a:r>
            <a:r>
              <a:rPr lang="fr-FR" sz="5600" b="1" dirty="0" err="1">
                <a:latin typeface="+mn-lt"/>
              </a:rPr>
              <a:t>juill</a:t>
            </a:r>
            <a:r>
              <a:rPr lang="fr-FR" sz="5600" b="1" dirty="0">
                <a:latin typeface="+mn-lt"/>
              </a:rPr>
              <a:t>. 2020, n° 19-16.954, F-P+B+R+I : </a:t>
            </a:r>
            <a:r>
              <a:rPr lang="fr-FR" sz="5600" b="1" dirty="0" err="1">
                <a:latin typeface="+mn-lt"/>
              </a:rPr>
              <a:t>JurisData</a:t>
            </a:r>
            <a:r>
              <a:rPr lang="fr-FR" sz="5600" b="1" dirty="0">
                <a:latin typeface="+mn-lt"/>
              </a:rPr>
              <a:t> n° 2020-009390</a:t>
            </a:r>
            <a:endParaRPr lang="fr-FR" sz="5600" dirty="0">
              <a:latin typeface="+mn-lt"/>
            </a:endParaRPr>
          </a:p>
          <a:p>
            <a:pPr lvl="1">
              <a:buNone/>
            </a:pPr>
            <a:r>
              <a:rPr lang="fr-FR" sz="5600" b="1" dirty="0">
                <a:latin typeface="+mn-lt"/>
              </a:rPr>
              <a:t> </a:t>
            </a:r>
            <a:endParaRPr lang="fr-FR" sz="5600" dirty="0">
              <a:latin typeface="+mn-lt"/>
            </a:endParaRPr>
          </a:p>
          <a:p>
            <a:pPr lvl="1">
              <a:buNone/>
            </a:pPr>
            <a:r>
              <a:rPr lang="fr-FR" sz="5600" b="1" dirty="0">
                <a:latin typeface="+mn-lt"/>
              </a:rPr>
              <a:t> </a:t>
            </a:r>
            <a:endParaRPr lang="fr-FR" sz="5600" dirty="0">
              <a:latin typeface="+mn-lt"/>
            </a:endParaRPr>
          </a:p>
          <a:p>
            <a:pPr>
              <a:buNone/>
            </a:pPr>
            <a:endParaRPr lang="fr-FR" dirty="0"/>
          </a:p>
        </p:txBody>
      </p:sp>
      <p:sp>
        <p:nvSpPr>
          <p:cNvPr id="5" name="Espace réservé du pied de page 4">
            <a:extLst>
              <a:ext uri="{FF2B5EF4-FFF2-40B4-BE49-F238E27FC236}">
                <a16:creationId xmlns:a16="http://schemas.microsoft.com/office/drawing/2014/main" id="{CE555821-AEC8-ECA3-7822-2860CDF67AFF}"/>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A3FD98EE-A65A-976D-21C8-8421BBAD2959}"/>
              </a:ext>
            </a:extLst>
          </p:cNvPr>
          <p:cNvSpPr>
            <a:spLocks noGrp="1"/>
          </p:cNvSpPr>
          <p:nvPr>
            <p:ph type="sldNum" sz="quarter" idx="12"/>
          </p:nvPr>
        </p:nvSpPr>
        <p:spPr/>
        <p:txBody>
          <a:bodyPr/>
          <a:lstStyle/>
          <a:p>
            <a:fld id="{38A3D1BC-4328-45BB-A374-B8780A0FC512}" type="slidenum">
              <a:rPr lang="fr-FR" smtClean="0"/>
              <a:pPr/>
              <a:t>54</a:t>
            </a:fld>
            <a:endParaRPr lang="fr-FR"/>
          </a:p>
        </p:txBody>
      </p:sp>
    </p:spTree>
    <p:extLst>
      <p:ext uri="{BB962C8B-B14F-4D97-AF65-F5344CB8AC3E}">
        <p14:creationId xmlns:p14="http://schemas.microsoft.com/office/powerpoint/2010/main" val="3723672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1E8EE8F-243F-F325-2BA1-E80C7103BFB8}"/>
              </a:ext>
            </a:extLst>
          </p:cNvPr>
          <p:cNvSpPr>
            <a:spLocks noGrp="1"/>
          </p:cNvSpPr>
          <p:nvPr>
            <p:ph idx="1"/>
          </p:nvPr>
        </p:nvSpPr>
        <p:spPr>
          <a:xfrm>
            <a:off x="387927" y="987427"/>
            <a:ext cx="10967461" cy="5368925"/>
          </a:xfrm>
        </p:spPr>
        <p:txBody>
          <a:bodyPr>
            <a:normAutofit fontScale="47500" lnSpcReduction="20000"/>
          </a:bodyPr>
          <a:lstStyle/>
          <a:p>
            <a:pPr lvl="1">
              <a:buNone/>
            </a:pPr>
            <a:endParaRPr lang="fr-FR" sz="2900" b="1" dirty="0">
              <a:latin typeface="+mn-lt"/>
            </a:endParaRPr>
          </a:p>
          <a:p>
            <a:pPr lvl="1">
              <a:buNone/>
            </a:pPr>
            <a:endParaRPr lang="fr-FR" sz="5600" dirty="0">
              <a:latin typeface="+mn-lt"/>
            </a:endParaRPr>
          </a:p>
          <a:p>
            <a:pPr lvl="1" algn="ctr">
              <a:buNone/>
            </a:pPr>
            <a:r>
              <a:rPr lang="fr-FR" sz="5600" b="1" dirty="0">
                <a:latin typeface="+mn-lt"/>
              </a:rPr>
              <a:t>Déclaration d’appel : régularisation</a:t>
            </a:r>
          </a:p>
          <a:p>
            <a:pPr lvl="1" algn="ctr">
              <a:buNone/>
            </a:pPr>
            <a:endParaRPr lang="fr-FR" sz="5600" dirty="0">
              <a:latin typeface="+mn-lt"/>
            </a:endParaRPr>
          </a:p>
          <a:p>
            <a:pPr lvl="1">
              <a:buNone/>
            </a:pPr>
            <a:endParaRPr lang="fr-FR" sz="5600" dirty="0">
              <a:latin typeface="+mn-lt"/>
            </a:endParaRPr>
          </a:p>
          <a:p>
            <a:r>
              <a:rPr lang="fr-FR" b="1" dirty="0" err="1"/>
              <a:t>Civ</a:t>
            </a:r>
            <a:r>
              <a:rPr lang="fr-FR" b="1" dirty="0"/>
              <a:t>. 2</a:t>
            </a:r>
            <a:r>
              <a:rPr lang="fr-FR" b="1" baseline="30000" dirty="0"/>
              <a:t>e</a:t>
            </a:r>
            <a:r>
              <a:rPr lang="fr-FR" b="1" dirty="0"/>
              <a:t>, 30 juin 2022, n° 21-12.720</a:t>
            </a:r>
          </a:p>
          <a:p>
            <a:r>
              <a:rPr lang="fr-FR" dirty="0"/>
              <a:t>10. Ayant constaté que la déclaration d'appel contenait pour seule mention « appel limité aux chefs de jugement expressément critiqués » et que le conseil des appelants avait alerté le greffe, par message RPVA du 7 juin 2019, pour lui demander de tenir compte des chefs critiqués du jugement non pris en compte et dont il récapitulait l'énoncé, la cour d'appel, retenant à bon droit que les appelants pouvaient procéder à une nouvelle déclaration d'appel afin de régulariser un appel conforme aux dispositions de l'article 901 du code de procédure civile, en a exactement déduit que le message adressé au greffe le 3 juillet 2020 (lire 2019) par RPVA, sous l'intitulé « Complément DA », accompagné d'explications circonstanciées et assorti du message précédent du 7 juin 2019 sous format numérique, ne pouvait être qualifié de nouvelle déclaration d'appel régularisée.</a:t>
            </a:r>
            <a:br>
              <a:rPr lang="fr-FR" dirty="0"/>
            </a:br>
            <a:br>
              <a:rPr lang="fr-FR" dirty="0"/>
            </a:br>
            <a:r>
              <a:rPr lang="fr-FR" dirty="0"/>
              <a:t>11. Il résulte de ce qui précède que c'est sans méconnaître l'article 6, § 1, de la Convention de sauvegarde des droits de l'homme et des libertés fondamentales, que la cour d'appel, qui a pris en considération les deux messages réceptionnés par le greffe le 7 juin 2019 et le 3 juillet 2019 et qui n'avait pas à répondre à de simples allégations, a, à bon droit, décidé qu'à défaut d'effet dévolutif, elle n'était pas saisie. </a:t>
            </a:r>
            <a:r>
              <a:rPr lang="fr-FR" sz="5600" b="1" dirty="0">
                <a:latin typeface="+mn-lt"/>
              </a:rPr>
              <a:t> </a:t>
            </a:r>
            <a:endParaRPr lang="fr-FR" sz="5600" dirty="0">
              <a:latin typeface="+mn-lt"/>
            </a:endParaRPr>
          </a:p>
          <a:p>
            <a:pPr lvl="1">
              <a:buNone/>
            </a:pPr>
            <a:r>
              <a:rPr lang="fr-FR" sz="5600" b="1" dirty="0">
                <a:latin typeface="+mn-lt"/>
              </a:rPr>
              <a:t> </a:t>
            </a:r>
            <a:endParaRPr lang="fr-FR" sz="5600" dirty="0">
              <a:latin typeface="+mn-lt"/>
            </a:endParaRPr>
          </a:p>
          <a:p>
            <a:pPr>
              <a:buNone/>
            </a:pPr>
            <a:endParaRPr lang="fr-FR" dirty="0"/>
          </a:p>
        </p:txBody>
      </p:sp>
      <p:sp>
        <p:nvSpPr>
          <p:cNvPr id="5" name="Espace réservé du pied de page 4">
            <a:extLst>
              <a:ext uri="{FF2B5EF4-FFF2-40B4-BE49-F238E27FC236}">
                <a16:creationId xmlns:a16="http://schemas.microsoft.com/office/drawing/2014/main" id="{CE555821-AEC8-ECA3-7822-2860CDF67AFF}"/>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A3FD98EE-A65A-976D-21C8-8421BBAD2959}"/>
              </a:ext>
            </a:extLst>
          </p:cNvPr>
          <p:cNvSpPr>
            <a:spLocks noGrp="1"/>
          </p:cNvSpPr>
          <p:nvPr>
            <p:ph type="sldNum" sz="quarter" idx="12"/>
          </p:nvPr>
        </p:nvSpPr>
        <p:spPr/>
        <p:txBody>
          <a:bodyPr/>
          <a:lstStyle/>
          <a:p>
            <a:fld id="{38A3D1BC-4328-45BB-A374-B8780A0FC512}" type="slidenum">
              <a:rPr lang="fr-FR" smtClean="0"/>
              <a:pPr/>
              <a:t>55</a:t>
            </a:fld>
            <a:endParaRPr lang="fr-FR"/>
          </a:p>
        </p:txBody>
      </p:sp>
    </p:spTree>
    <p:extLst>
      <p:ext uri="{BB962C8B-B14F-4D97-AF65-F5344CB8AC3E}">
        <p14:creationId xmlns:p14="http://schemas.microsoft.com/office/powerpoint/2010/main" val="1662329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1E8EE8F-243F-F325-2BA1-E80C7103BFB8}"/>
              </a:ext>
            </a:extLst>
          </p:cNvPr>
          <p:cNvSpPr>
            <a:spLocks noGrp="1"/>
          </p:cNvSpPr>
          <p:nvPr>
            <p:ph idx="1"/>
          </p:nvPr>
        </p:nvSpPr>
        <p:spPr>
          <a:xfrm>
            <a:off x="387927" y="987427"/>
            <a:ext cx="10967461" cy="5368925"/>
          </a:xfrm>
        </p:spPr>
        <p:txBody>
          <a:bodyPr>
            <a:normAutofit fontScale="47500" lnSpcReduction="20000"/>
          </a:bodyPr>
          <a:lstStyle/>
          <a:p>
            <a:pPr lvl="1">
              <a:buNone/>
            </a:pPr>
            <a:endParaRPr lang="fr-FR" sz="2900" b="1" dirty="0">
              <a:latin typeface="+mn-lt"/>
            </a:endParaRPr>
          </a:p>
          <a:p>
            <a:pPr lvl="1">
              <a:buNone/>
            </a:pPr>
            <a:endParaRPr lang="fr-FR" sz="5600" dirty="0">
              <a:latin typeface="+mn-lt"/>
            </a:endParaRPr>
          </a:p>
          <a:p>
            <a:pPr lvl="1" algn="ctr">
              <a:buNone/>
            </a:pPr>
            <a:r>
              <a:rPr lang="fr-FR" sz="5600" b="1" dirty="0">
                <a:latin typeface="+mn-lt"/>
              </a:rPr>
              <a:t>Déclaration d’appel indivisibilité (notion)</a:t>
            </a:r>
          </a:p>
          <a:p>
            <a:pPr lvl="1" algn="ctr">
              <a:buNone/>
            </a:pPr>
            <a:endParaRPr lang="fr-FR" sz="5600" dirty="0">
              <a:latin typeface="+mn-lt"/>
            </a:endParaRPr>
          </a:p>
          <a:p>
            <a:pPr lvl="1">
              <a:buNone/>
            </a:pPr>
            <a:endParaRPr lang="fr-FR" sz="5600" dirty="0">
              <a:latin typeface="+mn-lt"/>
            </a:endParaRPr>
          </a:p>
          <a:p>
            <a:r>
              <a:rPr lang="fr-FR" b="1" dirty="0" err="1"/>
              <a:t>Civ</a:t>
            </a:r>
            <a:r>
              <a:rPr lang="fr-FR" b="1" dirty="0"/>
              <a:t>. 2 17 NOVEMBRE 2022</a:t>
            </a:r>
            <a:r>
              <a:rPr lang="fr-FR" dirty="0"/>
              <a:t>, </a:t>
            </a:r>
            <a:r>
              <a:rPr lang="fr-FR" b="1" dirty="0"/>
              <a:t>n° R 20-19.782</a:t>
            </a:r>
          </a:p>
          <a:p>
            <a:r>
              <a:rPr lang="fr-FR" b="1" dirty="0"/>
              <a:t>Vu l'article 553 du code de procédure civile :</a:t>
            </a:r>
            <a:br>
              <a:rPr lang="fr-FR" dirty="0"/>
            </a:br>
            <a:br>
              <a:rPr lang="fr-FR" dirty="0"/>
            </a:br>
            <a:r>
              <a:rPr lang="fr-FR" dirty="0"/>
              <a:t>6. Aux termes de ce texte, en cas d'indivisibilité à l'égard de plusieurs parties, l'appel de l'une produit effet à l'égard des autres même si celles-ci ne se sont pas jointes à l'instance ; l'appel formé contre l'une n'est recevable que si toutes sont appelées à l'instance.</a:t>
            </a:r>
            <a:br>
              <a:rPr lang="fr-FR" dirty="0"/>
            </a:br>
            <a:br>
              <a:rPr lang="fr-FR" dirty="0"/>
            </a:br>
            <a:r>
              <a:rPr lang="fr-FR" dirty="0"/>
              <a:t>7. Il en résulte qu'en l'absence d'impossibilité d'exécuter simultanément deux décisions concernant les parties au litige, l'indivisibilité, au sens de l'article 553 du code de procédure civile, n'étant pas caractérisée, l'appel de l'une des parties ne peut pas produire effet à l'égard d'une partie défaillante.</a:t>
            </a:r>
            <a:br>
              <a:rPr lang="fr-FR" dirty="0"/>
            </a:br>
            <a:br>
              <a:rPr lang="fr-FR" dirty="0"/>
            </a:br>
            <a:r>
              <a:rPr lang="fr-FR" dirty="0"/>
              <a:t>8. Pour débouter la société </a:t>
            </a:r>
            <a:r>
              <a:rPr lang="fr-FR" dirty="0" err="1"/>
              <a:t>Mecajet</a:t>
            </a:r>
            <a:r>
              <a:rPr lang="fr-FR" dirty="0"/>
              <a:t> de sa demande de condamnation solidaire de la société RGY et de la société Axa, l'arrêt retient que la société RGY ne peut être tenue de réparer les conséquences financières subies par la société </a:t>
            </a:r>
            <a:r>
              <a:rPr lang="fr-FR" dirty="0" err="1"/>
              <a:t>Mecajet</a:t>
            </a:r>
            <a:r>
              <a:rPr lang="fr-FR" dirty="0"/>
              <a:t> pour assurer la reprise des désordres des châssis mis en production.</a:t>
            </a:r>
            <a:br>
              <a:rPr lang="fr-FR" dirty="0"/>
            </a:br>
            <a:br>
              <a:rPr lang="fr-FR" dirty="0"/>
            </a:br>
            <a:r>
              <a:rPr lang="fr-FR" dirty="0"/>
              <a:t>9. En statuant ainsi, alors qu'en l'absence d'impossibilité de poursuivre simultanément l'exécution du jugement ayant condamné la société Axa et de l'arrêt déboutant la société </a:t>
            </a:r>
            <a:r>
              <a:rPr lang="fr-FR" dirty="0" err="1"/>
              <a:t>Mecajet</a:t>
            </a:r>
            <a:r>
              <a:rPr lang="fr-FR" dirty="0"/>
              <a:t> de sa demande de condamnation de la société RGY, l'appel de cette dernière ne pouvait produire effet à l'égard de la société Axa, la cour d'appel a violé le texte susvisé.</a:t>
            </a:r>
          </a:p>
          <a:p>
            <a:pPr lvl="1">
              <a:buNone/>
            </a:pPr>
            <a:r>
              <a:rPr lang="fr-FR" sz="5600" b="1" dirty="0">
                <a:latin typeface="+mn-lt"/>
              </a:rPr>
              <a:t> </a:t>
            </a:r>
            <a:endParaRPr lang="fr-FR" sz="5600" dirty="0">
              <a:latin typeface="+mn-lt"/>
            </a:endParaRPr>
          </a:p>
          <a:p>
            <a:pPr>
              <a:buNone/>
            </a:pPr>
            <a:endParaRPr lang="fr-FR" dirty="0"/>
          </a:p>
        </p:txBody>
      </p:sp>
      <p:sp>
        <p:nvSpPr>
          <p:cNvPr id="5" name="Espace réservé du pied de page 4">
            <a:extLst>
              <a:ext uri="{FF2B5EF4-FFF2-40B4-BE49-F238E27FC236}">
                <a16:creationId xmlns:a16="http://schemas.microsoft.com/office/drawing/2014/main" id="{CE555821-AEC8-ECA3-7822-2860CDF67AFF}"/>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A3FD98EE-A65A-976D-21C8-8421BBAD2959}"/>
              </a:ext>
            </a:extLst>
          </p:cNvPr>
          <p:cNvSpPr>
            <a:spLocks noGrp="1"/>
          </p:cNvSpPr>
          <p:nvPr>
            <p:ph type="sldNum" sz="quarter" idx="12"/>
          </p:nvPr>
        </p:nvSpPr>
        <p:spPr/>
        <p:txBody>
          <a:bodyPr/>
          <a:lstStyle/>
          <a:p>
            <a:fld id="{38A3D1BC-4328-45BB-A374-B8780A0FC512}" type="slidenum">
              <a:rPr lang="fr-FR" smtClean="0"/>
              <a:pPr/>
              <a:t>56</a:t>
            </a:fld>
            <a:endParaRPr lang="fr-FR"/>
          </a:p>
        </p:txBody>
      </p:sp>
    </p:spTree>
    <p:extLst>
      <p:ext uri="{BB962C8B-B14F-4D97-AF65-F5344CB8AC3E}">
        <p14:creationId xmlns:p14="http://schemas.microsoft.com/office/powerpoint/2010/main" val="3055535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1E8EE8F-243F-F325-2BA1-E80C7103BFB8}"/>
              </a:ext>
            </a:extLst>
          </p:cNvPr>
          <p:cNvSpPr>
            <a:spLocks noGrp="1"/>
          </p:cNvSpPr>
          <p:nvPr>
            <p:ph idx="1"/>
          </p:nvPr>
        </p:nvSpPr>
        <p:spPr>
          <a:xfrm>
            <a:off x="387927" y="987427"/>
            <a:ext cx="10967461" cy="5368925"/>
          </a:xfrm>
        </p:spPr>
        <p:txBody>
          <a:bodyPr>
            <a:normAutofit fontScale="62500" lnSpcReduction="20000"/>
          </a:bodyPr>
          <a:lstStyle/>
          <a:p>
            <a:pPr lvl="1">
              <a:buNone/>
            </a:pPr>
            <a:endParaRPr lang="fr-FR" sz="2900" b="1" dirty="0">
              <a:latin typeface="+mn-lt"/>
            </a:endParaRPr>
          </a:p>
          <a:p>
            <a:pPr lvl="1">
              <a:buNone/>
            </a:pPr>
            <a:endParaRPr lang="fr-FR" sz="5600" dirty="0">
              <a:latin typeface="+mn-lt"/>
            </a:endParaRPr>
          </a:p>
          <a:p>
            <a:pPr lvl="1" algn="ctr">
              <a:buNone/>
            </a:pPr>
            <a:r>
              <a:rPr lang="fr-FR" sz="5600" b="1" dirty="0">
                <a:latin typeface="+mn-lt"/>
              </a:rPr>
              <a:t>Déclaration d’appel indivisibilité (saisie immobilière)</a:t>
            </a:r>
          </a:p>
          <a:p>
            <a:r>
              <a:rPr lang="fr-FR" b="1" dirty="0" err="1"/>
              <a:t>Civ</a:t>
            </a:r>
            <a:r>
              <a:rPr lang="fr-FR" b="1" dirty="0"/>
              <a:t>. 2</a:t>
            </a:r>
            <a:r>
              <a:rPr lang="fr-FR" b="1" baseline="30000" dirty="0"/>
              <a:t>e</a:t>
            </a:r>
            <a:r>
              <a:rPr lang="fr-FR" b="1" dirty="0"/>
              <a:t>, 17 nov. 2022, n° Z 21-11.468</a:t>
            </a:r>
          </a:p>
          <a:p>
            <a:r>
              <a:rPr lang="fr-FR" dirty="0"/>
              <a:t>Vu les articles 552, alinéa 2, 553, 919 et 922 du code de procédure civile, et R. 322-19 du code des procédures civiles d'exécution :</a:t>
            </a:r>
            <a:br>
              <a:rPr lang="fr-FR" dirty="0"/>
            </a:br>
            <a:br>
              <a:rPr lang="fr-FR" dirty="0"/>
            </a:br>
            <a:r>
              <a:rPr lang="fr-FR" dirty="0"/>
              <a:t>7. En premier lieu, en application des deux premiers de ces articles, en cas d'indivisibilité à l'égard de plusieurs parties, l'appel dirigé contre l'une des parties réserve à l'appelant la faculté d'appeler les autres à l'instance mais l'appel formé contre l'une n'est recevable que si toutes sont appelées à l'instance.</a:t>
            </a:r>
            <a:br>
              <a:rPr lang="fr-FR" dirty="0"/>
            </a:br>
            <a:br>
              <a:rPr lang="fr-FR" dirty="0"/>
            </a:br>
            <a:r>
              <a:rPr lang="fr-FR" dirty="0"/>
              <a:t>8. En second lieu, la seconde déclaration d'appel formée par l'appelant pour appeler à la cause les parties omises dans la première déclaration d'appel régularise l'appel. Il en résulte que lorsque l'instance est valablement introduite selon la procédure à jour fixe, la première déclaration d'appel ayant été précédée ou suivie d'une requête régulière en autorisation d'assigner à jour fixe, laquelle n'a pour objet que de fixer la date de l'audience, la seconde déclaration d'appel n'implique pas que soit présentée une nouvelle requête</a:t>
            </a:r>
            <a:endParaRPr lang="fr-FR" sz="5600" dirty="0">
              <a:latin typeface="+mn-lt"/>
            </a:endParaRPr>
          </a:p>
          <a:p>
            <a:pPr lvl="1">
              <a:buNone/>
            </a:pPr>
            <a:endParaRPr lang="fr-FR" sz="5600" dirty="0">
              <a:latin typeface="+mn-lt"/>
            </a:endParaRPr>
          </a:p>
          <a:p>
            <a:pPr>
              <a:buNone/>
            </a:pPr>
            <a:endParaRPr lang="fr-FR" dirty="0"/>
          </a:p>
        </p:txBody>
      </p:sp>
      <p:sp>
        <p:nvSpPr>
          <p:cNvPr id="5" name="Espace réservé du pied de page 4">
            <a:extLst>
              <a:ext uri="{FF2B5EF4-FFF2-40B4-BE49-F238E27FC236}">
                <a16:creationId xmlns:a16="http://schemas.microsoft.com/office/drawing/2014/main" id="{CE555821-AEC8-ECA3-7822-2860CDF67AFF}"/>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A3FD98EE-A65A-976D-21C8-8421BBAD2959}"/>
              </a:ext>
            </a:extLst>
          </p:cNvPr>
          <p:cNvSpPr>
            <a:spLocks noGrp="1"/>
          </p:cNvSpPr>
          <p:nvPr>
            <p:ph type="sldNum" sz="quarter" idx="12"/>
          </p:nvPr>
        </p:nvSpPr>
        <p:spPr/>
        <p:txBody>
          <a:bodyPr/>
          <a:lstStyle/>
          <a:p>
            <a:fld id="{38A3D1BC-4328-45BB-A374-B8780A0FC512}" type="slidenum">
              <a:rPr lang="fr-FR" smtClean="0"/>
              <a:pPr/>
              <a:t>57</a:t>
            </a:fld>
            <a:endParaRPr lang="fr-FR"/>
          </a:p>
        </p:txBody>
      </p:sp>
    </p:spTree>
    <p:extLst>
      <p:ext uri="{BB962C8B-B14F-4D97-AF65-F5344CB8AC3E}">
        <p14:creationId xmlns:p14="http://schemas.microsoft.com/office/powerpoint/2010/main" val="3397698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1E8EE8F-243F-F325-2BA1-E80C7103BFB8}"/>
              </a:ext>
            </a:extLst>
          </p:cNvPr>
          <p:cNvSpPr>
            <a:spLocks noGrp="1"/>
          </p:cNvSpPr>
          <p:nvPr>
            <p:ph idx="1"/>
          </p:nvPr>
        </p:nvSpPr>
        <p:spPr>
          <a:xfrm>
            <a:off x="387927" y="987427"/>
            <a:ext cx="10967461" cy="5368925"/>
          </a:xfrm>
        </p:spPr>
        <p:txBody>
          <a:bodyPr>
            <a:normAutofit fontScale="85000" lnSpcReduction="20000"/>
          </a:bodyPr>
          <a:lstStyle/>
          <a:p>
            <a:pPr lvl="1">
              <a:buNone/>
            </a:pPr>
            <a:endParaRPr lang="fr-FR" sz="2900" b="1" dirty="0">
              <a:latin typeface="+mn-lt"/>
            </a:endParaRPr>
          </a:p>
          <a:p>
            <a:pPr lvl="1">
              <a:buNone/>
            </a:pPr>
            <a:endParaRPr lang="fr-FR" sz="5600" dirty="0">
              <a:latin typeface="+mn-lt"/>
            </a:endParaRPr>
          </a:p>
          <a:p>
            <a:pPr lvl="1" algn="ctr">
              <a:buNone/>
            </a:pPr>
            <a:r>
              <a:rPr lang="fr-FR" sz="5600" b="1" dirty="0">
                <a:latin typeface="+mn-lt"/>
              </a:rPr>
              <a:t>Appel : intervention forcée (art. 555 CPC)</a:t>
            </a:r>
          </a:p>
          <a:p>
            <a:pPr fontAlgn="base"/>
            <a:r>
              <a:rPr lang="fr-FR" b="1" dirty="0" err="1"/>
              <a:t>Cass</a:t>
            </a:r>
            <a:r>
              <a:rPr lang="fr-FR" b="1" dirty="0"/>
              <a:t>. civ. 2, 11 février 2021, n° 18-16.535, F-P+I</a:t>
            </a:r>
            <a:endParaRPr lang="fr-FR" dirty="0"/>
          </a:p>
          <a:p>
            <a:pPr fontAlgn="base"/>
            <a:r>
              <a:rPr lang="fr-FR" dirty="0"/>
              <a:t>La deuxième chambre civile de la Cour de cassation effectue un revirement de sa jurisprudence ; elle énonce que </a:t>
            </a:r>
            <a:r>
              <a:rPr lang="fr-FR" b="1" dirty="0"/>
              <a:t>l’ouverture, après le jugement, d’une procédure collective n’a pas pour effet de modifier les données juridiques du litige, et ne constitue pas une évolution de ce dernier permettant, pour la première fois en cause d’appel, la mise en cause de l’assureur</a:t>
            </a:r>
            <a:r>
              <a:rPr lang="fr-FR" dirty="0"/>
              <a:t> ; en conséquence, l’assignation en intervention forcée, faute d’évolution du litige au sens de l’article 555 du Code de procédure civile est déclarée irrecevable.</a:t>
            </a:r>
          </a:p>
          <a:p>
            <a:pPr lvl="1">
              <a:buNone/>
            </a:pPr>
            <a:endParaRPr lang="fr-FR" sz="5600" dirty="0">
              <a:latin typeface="+mn-lt"/>
            </a:endParaRPr>
          </a:p>
          <a:p>
            <a:pPr>
              <a:buNone/>
            </a:pPr>
            <a:endParaRPr lang="fr-FR" dirty="0"/>
          </a:p>
        </p:txBody>
      </p:sp>
      <p:sp>
        <p:nvSpPr>
          <p:cNvPr id="5" name="Espace réservé du pied de page 4">
            <a:extLst>
              <a:ext uri="{FF2B5EF4-FFF2-40B4-BE49-F238E27FC236}">
                <a16:creationId xmlns:a16="http://schemas.microsoft.com/office/drawing/2014/main" id="{CE555821-AEC8-ECA3-7822-2860CDF67AFF}"/>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A3FD98EE-A65A-976D-21C8-8421BBAD2959}"/>
              </a:ext>
            </a:extLst>
          </p:cNvPr>
          <p:cNvSpPr>
            <a:spLocks noGrp="1"/>
          </p:cNvSpPr>
          <p:nvPr>
            <p:ph type="sldNum" sz="quarter" idx="12"/>
          </p:nvPr>
        </p:nvSpPr>
        <p:spPr/>
        <p:txBody>
          <a:bodyPr/>
          <a:lstStyle/>
          <a:p>
            <a:fld id="{38A3D1BC-4328-45BB-A374-B8780A0FC512}" type="slidenum">
              <a:rPr lang="fr-FR" smtClean="0"/>
              <a:pPr/>
              <a:t>58</a:t>
            </a:fld>
            <a:endParaRPr lang="fr-FR"/>
          </a:p>
        </p:txBody>
      </p:sp>
    </p:spTree>
    <p:extLst>
      <p:ext uri="{BB962C8B-B14F-4D97-AF65-F5344CB8AC3E}">
        <p14:creationId xmlns:p14="http://schemas.microsoft.com/office/powerpoint/2010/main" val="2039716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1E8EE8F-243F-F325-2BA1-E80C7103BFB8}"/>
              </a:ext>
            </a:extLst>
          </p:cNvPr>
          <p:cNvSpPr>
            <a:spLocks noGrp="1"/>
          </p:cNvSpPr>
          <p:nvPr>
            <p:ph idx="1"/>
          </p:nvPr>
        </p:nvSpPr>
        <p:spPr>
          <a:xfrm>
            <a:off x="387927" y="987427"/>
            <a:ext cx="10967461" cy="5368925"/>
          </a:xfrm>
        </p:spPr>
        <p:txBody>
          <a:bodyPr>
            <a:normAutofit fontScale="55000" lnSpcReduction="20000"/>
          </a:bodyPr>
          <a:lstStyle/>
          <a:p>
            <a:pPr lvl="1">
              <a:buNone/>
            </a:pPr>
            <a:endParaRPr lang="fr-FR" sz="2900" b="1" dirty="0">
              <a:latin typeface="+mn-lt"/>
            </a:endParaRPr>
          </a:p>
          <a:p>
            <a:pPr lvl="1" algn="ctr">
              <a:buNone/>
            </a:pPr>
            <a:r>
              <a:rPr lang="fr-FR" sz="5600" b="1" dirty="0">
                <a:latin typeface="+mn-lt"/>
              </a:rPr>
              <a:t>Déclaration d’appel, procédure sans représentation obligatoire</a:t>
            </a:r>
          </a:p>
          <a:p>
            <a:r>
              <a:rPr lang="fr-FR" b="1" dirty="0" err="1"/>
              <a:t>Civ</a:t>
            </a:r>
            <a:r>
              <a:rPr lang="fr-FR" b="1" dirty="0"/>
              <a:t>. 2</a:t>
            </a:r>
            <a:r>
              <a:rPr lang="fr-FR" b="1" baseline="30000" dirty="0"/>
              <a:t>e</a:t>
            </a:r>
            <a:r>
              <a:rPr lang="fr-FR" b="1" dirty="0"/>
              <a:t>, 29 sept. 2022, n° </a:t>
            </a:r>
            <a:r>
              <a:rPr lang="fr-FR" b="1" dirty="0">
                <a:latin typeface="Tahoma" panose="020B0604030504040204" pitchFamily="34" charset="0"/>
                <a:cs typeface="Times New Roman" panose="02020603050405020304" pitchFamily="18" charset="0"/>
              </a:rPr>
              <a:t>n° 21-23456</a:t>
            </a:r>
            <a:endParaRPr lang="fr-FR" dirty="0"/>
          </a:p>
          <a:p>
            <a:r>
              <a:rPr lang="fr-FR" dirty="0"/>
              <a:t>5. Si, pour les procédures avec représentation obligatoire, il a été déduit de l'article 562, alinéa 1er, du code de procédure civile, que lorsque la déclaration d'appel tend à la réformation du jugement sans mentionner les chefs de jugement qui sont critiqués, l'effet dévolutif n'opère pas (2e </a:t>
            </a:r>
            <a:r>
              <a:rPr lang="fr-FR" dirty="0" err="1"/>
              <a:t>Civ</a:t>
            </a:r>
            <a:r>
              <a:rPr lang="fr-FR" dirty="0"/>
              <a:t>., 30 janvier 2020, pourvoi n° 18-22.528, publié) et que de telles règles sont dépourvues d'ambiguïté pour des parties représentées par un professionnel du droit (2e </a:t>
            </a:r>
            <a:r>
              <a:rPr lang="fr-FR" dirty="0" err="1"/>
              <a:t>Civ</a:t>
            </a:r>
            <a:r>
              <a:rPr lang="fr-FR" dirty="0"/>
              <a:t>., 2 juillet 2020, pourvoi n° 19-16.954, publié), un tel degré d'exigence dans les formalités à accomplir par l'appelant en matière de procédure sans représentation obligatoire constituerait une charge procédurale excessive, dès lors que celui-ci n'est pas tenu d'être représenté par un professionnel du droit. La faculté de régularisation de la déclaration d'appel ne serait pas de nature à y remédier (2e </a:t>
            </a:r>
            <a:r>
              <a:rPr lang="fr-FR" dirty="0" err="1"/>
              <a:t>Civ</a:t>
            </a:r>
            <a:r>
              <a:rPr lang="fr-FR" dirty="0"/>
              <a:t>., 9 septembre 2021, pourvoi n° 20-13.673, publié).</a:t>
            </a:r>
            <a:br>
              <a:rPr lang="fr-FR" dirty="0"/>
            </a:br>
            <a:br>
              <a:rPr lang="fr-FR" dirty="0"/>
            </a:br>
            <a:r>
              <a:rPr lang="fr-FR" dirty="0"/>
              <a:t>6. Il en résulte qu'en matière de procédure sans représentation obligatoire, y compris lorsque les parties ont choisi d'être assistées ou représentées par un avocat, </a:t>
            </a:r>
            <a:r>
              <a:rPr lang="fr-FR" b="1" dirty="0"/>
              <a:t>la déclaration d'appel qui mentionne que l'appel tend à la réformation de la décision déférée à la cour d'appel, en omettant d'indiquer les chefs du jugement critiqués, doit s'entendre comme déférant à la connaissance de la cour d'appel l'ensemble des chefs de ce jugement</a:t>
            </a:r>
            <a:r>
              <a:rPr lang="fr-FR" dirty="0"/>
              <a:t>.</a:t>
            </a:r>
            <a:br>
              <a:rPr lang="fr-FR" dirty="0"/>
            </a:br>
            <a:br>
              <a:rPr lang="fr-FR" dirty="0"/>
            </a:br>
            <a:r>
              <a:rPr lang="fr-FR" dirty="0"/>
              <a:t>7. </a:t>
            </a:r>
            <a:r>
              <a:rPr lang="fr-FR" b="1" dirty="0"/>
              <a:t>Il doit en être de même lorsque la déclaration d'appel, qui omet de mentionner les chefs de dispositif critiqués, ne précise pas si l'appel tend à l'annulation ou à la réformation du jugement</a:t>
            </a:r>
            <a:endParaRPr lang="fr-FR" sz="5600" dirty="0">
              <a:latin typeface="+mn-lt"/>
            </a:endParaRPr>
          </a:p>
          <a:p>
            <a:pPr>
              <a:buNone/>
            </a:pPr>
            <a:endParaRPr lang="fr-FR" dirty="0"/>
          </a:p>
        </p:txBody>
      </p:sp>
      <p:sp>
        <p:nvSpPr>
          <p:cNvPr id="5" name="Espace réservé du pied de page 4">
            <a:extLst>
              <a:ext uri="{FF2B5EF4-FFF2-40B4-BE49-F238E27FC236}">
                <a16:creationId xmlns:a16="http://schemas.microsoft.com/office/drawing/2014/main" id="{CE555821-AEC8-ECA3-7822-2860CDF67AFF}"/>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A3FD98EE-A65A-976D-21C8-8421BBAD2959}"/>
              </a:ext>
            </a:extLst>
          </p:cNvPr>
          <p:cNvSpPr>
            <a:spLocks noGrp="1"/>
          </p:cNvSpPr>
          <p:nvPr>
            <p:ph type="sldNum" sz="quarter" idx="12"/>
          </p:nvPr>
        </p:nvSpPr>
        <p:spPr/>
        <p:txBody>
          <a:bodyPr/>
          <a:lstStyle/>
          <a:p>
            <a:fld id="{38A3D1BC-4328-45BB-A374-B8780A0FC512}" type="slidenum">
              <a:rPr lang="fr-FR" smtClean="0"/>
              <a:pPr/>
              <a:t>59</a:t>
            </a:fld>
            <a:endParaRPr lang="fr-FR"/>
          </a:p>
        </p:txBody>
      </p:sp>
    </p:spTree>
    <p:extLst>
      <p:ext uri="{BB962C8B-B14F-4D97-AF65-F5344CB8AC3E}">
        <p14:creationId xmlns:p14="http://schemas.microsoft.com/office/powerpoint/2010/main" val="3239205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731291"/>
            <a:ext cx="10515600" cy="5445672"/>
          </a:xfrm>
        </p:spPr>
        <p:txBody>
          <a:bodyPr>
            <a:normAutofit/>
          </a:bodyPr>
          <a:lstStyle/>
          <a:p>
            <a:endParaRPr lang="fr-FR" sz="1800" dirty="0"/>
          </a:p>
        </p:txBody>
      </p:sp>
      <p:sp>
        <p:nvSpPr>
          <p:cNvPr id="3" name="Espace réservé du contenu 2"/>
          <p:cNvSpPr>
            <a:spLocks noGrp="1"/>
          </p:cNvSpPr>
          <p:nvPr>
            <p:ph idx="1"/>
          </p:nvPr>
        </p:nvSpPr>
        <p:spPr>
          <a:xfrm>
            <a:off x="838200" y="731291"/>
            <a:ext cx="10515600" cy="5445672"/>
          </a:xfrm>
        </p:spPr>
        <p:txBody>
          <a:bodyPr>
            <a:normAutofit fontScale="70000" lnSpcReduction="20000"/>
          </a:bodyPr>
          <a:lstStyle/>
          <a:p>
            <a:pPr lvl="1" algn="just">
              <a:lnSpc>
                <a:spcPct val="50000"/>
              </a:lnSpc>
              <a:buNone/>
            </a:pPr>
            <a:endParaRPr lang="fr-FR" sz="1800" dirty="0">
              <a:latin typeface="+mn-lt"/>
            </a:endParaRPr>
          </a:p>
          <a:p>
            <a:pPr>
              <a:buNone/>
            </a:pPr>
            <a:r>
              <a:rPr lang="fr-FR" sz="1800" dirty="0">
                <a:latin typeface="+mn-lt"/>
              </a:rPr>
              <a:t>  	</a:t>
            </a:r>
            <a:r>
              <a:rPr lang="fr-FR" b="1" dirty="0">
                <a:latin typeface="+mn-lt"/>
              </a:rPr>
              <a:t>Décret du 2020-797 du 29 juin 2020 relatif à la mise à disposition du public des décisions des juridictions judiciaires et administratives </a:t>
            </a:r>
            <a:endParaRPr lang="fr-FR" sz="2400" dirty="0">
              <a:latin typeface="+mn-lt"/>
            </a:endParaRPr>
          </a:p>
          <a:p>
            <a:pPr>
              <a:buNone/>
            </a:pPr>
            <a:r>
              <a:rPr lang="fr-FR" dirty="0">
                <a:latin typeface="+mn-lt"/>
              </a:rPr>
              <a:t> </a:t>
            </a:r>
            <a:endParaRPr lang="fr-FR" sz="2400" dirty="0">
              <a:latin typeface="+mn-lt"/>
            </a:endParaRPr>
          </a:p>
          <a:p>
            <a:pPr>
              <a:buNone/>
            </a:pPr>
            <a:r>
              <a:rPr lang="fr-FR" b="1" dirty="0">
                <a:latin typeface="+mn-lt"/>
              </a:rPr>
              <a:t>	Principe de mise à disposition sous forme électronique sous responsabilité du Conseil d’Etat R 741-13 et suivants CJA) ou de la Cour de Cassation (R 111-10 et suivants COJ) par un portail internet sous responsabilité du Garde des Sceaux</a:t>
            </a:r>
            <a:endParaRPr lang="fr-FR" sz="2400" dirty="0">
              <a:latin typeface="+mn-lt"/>
            </a:endParaRPr>
          </a:p>
          <a:p>
            <a:pPr>
              <a:buNone/>
            </a:pPr>
            <a:r>
              <a:rPr lang="fr-FR" dirty="0">
                <a:latin typeface="+mn-lt"/>
              </a:rPr>
              <a:t> Seules les décisions </a:t>
            </a:r>
            <a:r>
              <a:rPr lang="fr-FR" i="1" dirty="0">
                <a:latin typeface="+mn-lt"/>
              </a:rPr>
              <a:t>« rendues publiquement et accessibles à toute personne sans autorisation préalable »</a:t>
            </a:r>
            <a:r>
              <a:rPr lang="fr-FR" dirty="0">
                <a:latin typeface="+mn-lt"/>
              </a:rPr>
              <a:t> seront diffusées </a:t>
            </a:r>
            <a:r>
              <a:rPr lang="fr-FR" i="1" dirty="0">
                <a:latin typeface="+mn-lt"/>
              </a:rPr>
              <a:t>(COJ, art. R. 111-11)</a:t>
            </a:r>
            <a:r>
              <a:rPr lang="fr-FR" dirty="0">
                <a:latin typeface="+mn-lt"/>
              </a:rPr>
              <a:t>.</a:t>
            </a:r>
            <a:endParaRPr lang="fr-FR" sz="2400" dirty="0">
              <a:latin typeface="+mn-lt"/>
            </a:endParaRPr>
          </a:p>
          <a:p>
            <a:pPr>
              <a:buNone/>
            </a:pPr>
            <a:r>
              <a:rPr lang="fr-FR" dirty="0">
                <a:latin typeface="+mn-lt"/>
              </a:rPr>
              <a:t>	L'article L. 111-13 du COJ prévoit un mécanisme garantissant la vie privée, les données personnelles et la sécurité des personnes physiques par la saisine d’un magistrat à la Cour de Cassation.</a:t>
            </a:r>
          </a:p>
          <a:p>
            <a:pPr>
              <a:buNone/>
            </a:pPr>
            <a:r>
              <a:rPr lang="fr-FR" sz="2400" b="1" dirty="0">
                <a:latin typeface="Times New Roman" panose="02020603050405020304" pitchFamily="18" charset="0"/>
                <a:ea typeface="Times New Roman" panose="02020603050405020304" pitchFamily="18" charset="0"/>
                <a:cs typeface="Times New Roman" panose="02020603050405020304" pitchFamily="18" charset="0"/>
              </a:rPr>
              <a:t>Les nom et prénoms des personnes physiques mentionnées dans la décision, lorsqu'elles sont parties ou tiers, sont occultés préalablement à la mise à la disposition du public</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Lorsque sa divulgation est de </a:t>
            </a:r>
            <a:r>
              <a:rPr lang="fr-FR" sz="2400" b="1" dirty="0">
                <a:latin typeface="Times New Roman" panose="02020603050405020304" pitchFamily="18" charset="0"/>
                <a:ea typeface="Times New Roman" panose="02020603050405020304" pitchFamily="18" charset="0"/>
                <a:cs typeface="Times New Roman" panose="02020603050405020304" pitchFamily="18" charset="0"/>
              </a:rPr>
              <a:t>nature à porter atteinte à la sécurité ou au respect de la vie privée de ces personnes ou de leur entourage, est également occulté tout élément permettant d'identifier les parties, les tiers, les magistrats et les membres du greffe</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a:t>
            </a:r>
            <a:br>
              <a:rPr lang="fr-FR" sz="3200" dirty="0">
                <a:latin typeface="Times New Roman" panose="02020603050405020304" pitchFamily="18" charset="0"/>
                <a:ea typeface="Times New Roman" panose="02020603050405020304" pitchFamily="18" charset="0"/>
                <a:cs typeface="Times New Roman" panose="02020603050405020304" pitchFamily="18" charset="0"/>
              </a:rPr>
            </a:br>
            <a:endParaRPr lang="fr-FR" sz="2400" dirty="0">
              <a:latin typeface="+mn-lt"/>
            </a:endParaRPr>
          </a:p>
          <a:p>
            <a:pPr>
              <a:buNone/>
            </a:pPr>
            <a:r>
              <a:rPr lang="fr-FR" b="1" dirty="0">
                <a:latin typeface="+mn-lt"/>
              </a:rPr>
              <a:t>	Anonymisation par le président de la juridiction au cas d’atteinte à la sécurité ou la vie privée ou sur demande de toute personne intéressée</a:t>
            </a:r>
            <a:endParaRPr lang="fr-FR" sz="2400" dirty="0">
              <a:latin typeface="+mn-lt"/>
            </a:endParaRPr>
          </a:p>
          <a:p>
            <a:pPr>
              <a:buNone/>
            </a:pPr>
            <a:r>
              <a:rPr lang="fr-FR" b="1" dirty="0"/>
              <a:t> </a:t>
            </a:r>
            <a:endParaRPr lang="fr-FR" sz="2400" dirty="0"/>
          </a:p>
          <a:p>
            <a:pPr lvl="1" algn="just">
              <a:lnSpc>
                <a:spcPct val="100000"/>
              </a:lnSpc>
              <a:buNone/>
            </a:pPr>
            <a:endParaRPr lang="fr-FR" dirty="0">
              <a:latin typeface="+mn-lt"/>
            </a:endParaRPr>
          </a:p>
        </p:txBody>
      </p:sp>
      <p:sp>
        <p:nvSpPr>
          <p:cNvPr id="4" name="Espace réservé du pied de page 3"/>
          <p:cNvSpPr>
            <a:spLocks noGrp="1"/>
          </p:cNvSpPr>
          <p:nvPr>
            <p:ph type="ftr" sz="quarter" idx="11"/>
          </p:nvPr>
        </p:nvSpPr>
        <p:spPr/>
        <p:txBody>
          <a:bodyPr/>
          <a:lstStyle/>
          <a:p>
            <a:r>
              <a:rPr lang="fr-FR"/>
              <a:t>EDASE - ÉCOLE DES AVOCATS DU SUD-EST</a:t>
            </a:r>
          </a:p>
        </p:txBody>
      </p:sp>
      <p:sp>
        <p:nvSpPr>
          <p:cNvPr id="5" name="Espace réservé du numéro de diapositive 4"/>
          <p:cNvSpPr>
            <a:spLocks noGrp="1"/>
          </p:cNvSpPr>
          <p:nvPr>
            <p:ph type="sldNum" sz="quarter" idx="12"/>
          </p:nvPr>
        </p:nvSpPr>
        <p:spPr/>
        <p:txBody>
          <a:bodyPr/>
          <a:lstStyle/>
          <a:p>
            <a:fld id="{38A3D1BC-4328-45BB-A374-B8780A0FC512}" type="slidenum">
              <a:rPr lang="fr-FR" smtClean="0"/>
              <a:pPr/>
              <a:t>6</a:t>
            </a:fld>
            <a:endParaRPr lang="fr-FR"/>
          </a:p>
        </p:txBody>
      </p:sp>
    </p:spTree>
    <p:extLst>
      <p:ext uri="{BB962C8B-B14F-4D97-AF65-F5344CB8AC3E}">
        <p14:creationId xmlns:p14="http://schemas.microsoft.com/office/powerpoint/2010/main" val="2303591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9830802-9DB7-3268-7E2D-CCC5B99018CA}"/>
              </a:ext>
            </a:extLst>
          </p:cNvPr>
          <p:cNvSpPr>
            <a:spLocks noGrp="1"/>
          </p:cNvSpPr>
          <p:nvPr>
            <p:ph idx="1"/>
          </p:nvPr>
        </p:nvSpPr>
        <p:spPr>
          <a:xfrm>
            <a:off x="415636" y="789709"/>
            <a:ext cx="10939752" cy="5566643"/>
          </a:xfrm>
        </p:spPr>
        <p:txBody>
          <a:bodyPr>
            <a:normAutofit fontScale="77500" lnSpcReduction="20000"/>
          </a:bodyPr>
          <a:lstStyle/>
          <a:p>
            <a:pPr lvl="1">
              <a:buNone/>
            </a:pPr>
            <a:endParaRPr lang="fr-FR" sz="1800" b="1" dirty="0">
              <a:latin typeface="+mn-lt"/>
            </a:endParaRPr>
          </a:p>
          <a:p>
            <a:pPr lvl="1">
              <a:buNone/>
            </a:pPr>
            <a:endParaRPr lang="fr-FR" sz="1800" b="1" dirty="0">
              <a:latin typeface="+mn-lt"/>
            </a:endParaRPr>
          </a:p>
          <a:p>
            <a:pPr lvl="1">
              <a:buNone/>
            </a:pPr>
            <a:endParaRPr lang="fr-FR" sz="1800" b="1" dirty="0">
              <a:latin typeface="+mn-lt"/>
            </a:endParaRPr>
          </a:p>
          <a:p>
            <a:pPr lvl="1">
              <a:buNone/>
            </a:pPr>
            <a:endParaRPr lang="fr-FR" sz="1800" b="1" dirty="0">
              <a:latin typeface="+mn-lt"/>
            </a:endParaRPr>
          </a:p>
          <a:p>
            <a:pPr lvl="2" algn="ctr">
              <a:buNone/>
            </a:pPr>
            <a:r>
              <a:rPr lang="fr-FR" sz="1800" b="1" dirty="0">
                <a:latin typeface="+mn-lt"/>
              </a:rPr>
              <a:t>Saisine après cassation : Obligation d'indication les chefs de jugement critiqués dans la déclaration de saisine de la cour de renvoi après cassation, sanctions</a:t>
            </a:r>
          </a:p>
          <a:p>
            <a:pPr lvl="1">
              <a:buNone/>
            </a:pPr>
            <a:endParaRPr lang="fr-FR" sz="1800" dirty="0">
              <a:latin typeface="+mn-lt"/>
            </a:endParaRPr>
          </a:p>
          <a:p>
            <a:r>
              <a:rPr lang="fr-FR" sz="1800" b="1" dirty="0"/>
              <a:t> </a:t>
            </a:r>
            <a:r>
              <a:rPr lang="fr-FR" b="1" dirty="0" err="1"/>
              <a:t>Civ</a:t>
            </a:r>
            <a:r>
              <a:rPr lang="fr-FR" b="1" dirty="0"/>
              <a:t>. 2</a:t>
            </a:r>
            <a:r>
              <a:rPr lang="fr-FR" b="1" baseline="30000" dirty="0"/>
              <a:t>e</a:t>
            </a:r>
            <a:r>
              <a:rPr lang="fr-FR" b="1" dirty="0"/>
              <a:t>, 15 avril 2021, n° 19-20416 </a:t>
            </a:r>
            <a:r>
              <a:rPr lang="fr-FR" dirty="0"/>
              <a:t>: </a:t>
            </a:r>
          </a:p>
          <a:p>
            <a:r>
              <a:rPr lang="fr-FR" dirty="0"/>
              <a:t>Vu l’article 114 du code de procédure civile </a:t>
            </a:r>
          </a:p>
          <a:p>
            <a:r>
              <a:rPr lang="fr-FR" sz="2600" dirty="0"/>
              <a:t>10. Il résulte de ce texte </a:t>
            </a:r>
            <a:r>
              <a:rPr lang="fr-FR" sz="2600" b="1" dirty="0"/>
              <a:t>qu’affectant le contenu de l’acte de saisine de la juridiction et non le mode de saisine de celle-ci, l’irrégularité des mentions de la déclaration de saisine de la juridiction de renvoi après cassation ne constitue pas une cause d’irrecevabilité de celle-ci, mais relève des nullités pour vice de forme,</a:t>
            </a:r>
            <a:r>
              <a:rPr lang="fr-FR" sz="2600" dirty="0"/>
              <a:t> la nullité ne pouvant être prononcée que s’il est justifié d’un grief.</a:t>
            </a:r>
            <a:br>
              <a:rPr lang="fr-FR" sz="2600" dirty="0"/>
            </a:br>
            <a:endParaRPr lang="fr-FR" sz="2600" dirty="0"/>
          </a:p>
          <a:p>
            <a:r>
              <a:rPr lang="fr-FR" sz="2600" dirty="0"/>
              <a:t>11. Pour prononcer la nullité de la déclaration de saisine, dire que la cour n’est pas valablement saisie et déclarer irrecevables la déclaration de saisine ainsi que les demandes de Mme [X], l’arrêt retient qu’au regard de l’irrégularité avérée entachant cet acte de procédure, la déclaration de saisine en cause est nulle et la cour d’appel n’étant pas valablement saisie, il y a lieu consécutivement de la déclarer irrecevable et, par conséquent, de déclarer irrecevables les demandes de Mme [X].</a:t>
            </a:r>
          </a:p>
        </p:txBody>
      </p:sp>
      <p:sp>
        <p:nvSpPr>
          <p:cNvPr id="5" name="Espace réservé du pied de page 4">
            <a:extLst>
              <a:ext uri="{FF2B5EF4-FFF2-40B4-BE49-F238E27FC236}">
                <a16:creationId xmlns:a16="http://schemas.microsoft.com/office/drawing/2014/main" id="{A347284C-18A9-A773-9741-12E5562C0AD6}"/>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06B34626-54B6-A101-4B05-C2099D4B2642}"/>
              </a:ext>
            </a:extLst>
          </p:cNvPr>
          <p:cNvSpPr>
            <a:spLocks noGrp="1"/>
          </p:cNvSpPr>
          <p:nvPr>
            <p:ph type="sldNum" sz="quarter" idx="12"/>
          </p:nvPr>
        </p:nvSpPr>
        <p:spPr/>
        <p:txBody>
          <a:bodyPr/>
          <a:lstStyle/>
          <a:p>
            <a:fld id="{38A3D1BC-4328-45BB-A374-B8780A0FC512}" type="slidenum">
              <a:rPr lang="fr-FR" smtClean="0"/>
              <a:pPr/>
              <a:t>60</a:t>
            </a:fld>
            <a:endParaRPr lang="fr-FR"/>
          </a:p>
        </p:txBody>
      </p:sp>
    </p:spTree>
    <p:extLst>
      <p:ext uri="{BB962C8B-B14F-4D97-AF65-F5344CB8AC3E}">
        <p14:creationId xmlns:p14="http://schemas.microsoft.com/office/powerpoint/2010/main" val="3705512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9830802-9DB7-3268-7E2D-CCC5B99018CA}"/>
              </a:ext>
            </a:extLst>
          </p:cNvPr>
          <p:cNvSpPr>
            <a:spLocks noGrp="1"/>
          </p:cNvSpPr>
          <p:nvPr>
            <p:ph idx="1"/>
          </p:nvPr>
        </p:nvSpPr>
        <p:spPr>
          <a:xfrm>
            <a:off x="415636" y="789709"/>
            <a:ext cx="10939752" cy="5566643"/>
          </a:xfrm>
        </p:spPr>
        <p:txBody>
          <a:bodyPr>
            <a:normAutofit fontScale="70000" lnSpcReduction="20000"/>
          </a:bodyPr>
          <a:lstStyle/>
          <a:p>
            <a:pPr lvl="1">
              <a:buNone/>
            </a:pPr>
            <a:endParaRPr lang="fr-FR" sz="1800" b="1" dirty="0">
              <a:latin typeface="+mn-lt"/>
            </a:endParaRPr>
          </a:p>
          <a:p>
            <a:pPr lvl="1">
              <a:buNone/>
            </a:pPr>
            <a:endParaRPr lang="fr-FR" sz="1800" b="1" dirty="0">
              <a:latin typeface="+mn-lt"/>
            </a:endParaRPr>
          </a:p>
          <a:p>
            <a:pPr lvl="1">
              <a:buNone/>
            </a:pPr>
            <a:endParaRPr lang="fr-FR" sz="1800" b="1" dirty="0">
              <a:latin typeface="+mn-lt"/>
            </a:endParaRPr>
          </a:p>
          <a:p>
            <a:pPr lvl="1">
              <a:buNone/>
            </a:pPr>
            <a:endParaRPr lang="fr-FR" sz="1800" b="1" dirty="0">
              <a:latin typeface="+mn-lt"/>
            </a:endParaRPr>
          </a:p>
          <a:p>
            <a:pPr lvl="2" algn="ctr">
              <a:buNone/>
            </a:pPr>
            <a:r>
              <a:rPr lang="fr-FR" sz="3400" b="1" dirty="0">
                <a:latin typeface="+mn-lt"/>
              </a:rPr>
              <a:t>Saisine après cassation </a:t>
            </a:r>
          </a:p>
          <a:p>
            <a:pPr lvl="1">
              <a:buNone/>
            </a:pPr>
            <a:endParaRPr lang="fr-FR" sz="1800" dirty="0">
              <a:latin typeface="+mn-lt"/>
            </a:endParaRPr>
          </a:p>
          <a:p>
            <a:r>
              <a:rPr lang="fr-FR" sz="1800" b="1" dirty="0"/>
              <a:t> </a:t>
            </a:r>
            <a:r>
              <a:rPr lang="fr-FR" sz="2800" b="1" dirty="0" err="1">
                <a:latin typeface="inherit"/>
                <a:ea typeface="Times New Roman" panose="02020603050405020304" pitchFamily="18" charset="0"/>
              </a:rPr>
              <a:t>Cass</a:t>
            </a:r>
            <a:r>
              <a:rPr lang="fr-FR" sz="2800" b="1" dirty="0">
                <a:latin typeface="inherit"/>
                <a:ea typeface="Times New Roman" panose="02020603050405020304" pitchFamily="18" charset="0"/>
              </a:rPr>
              <a:t>. civ. 2, 4 mars 2021, n° 19-13.344, FS-P </a:t>
            </a:r>
            <a:endParaRPr lang="fr-FR" sz="2800" dirty="0">
              <a:latin typeface="Times New Roman" panose="02020603050405020304" pitchFamily="18" charset="0"/>
              <a:ea typeface="Times New Roman" panose="02020603050405020304" pitchFamily="18" charset="0"/>
            </a:endParaRPr>
          </a:p>
          <a:p>
            <a:r>
              <a:rPr lang="fr-FR" sz="2800" dirty="0"/>
              <a:t>16. Selon l’article </a:t>
            </a:r>
            <a:r>
              <a:rPr lang="fr-FR" sz="2800" dirty="0">
                <a:hlinkClick r:id="rId2"/>
              </a:rPr>
              <a:t>625</a:t>
            </a:r>
            <a:r>
              <a:rPr lang="fr-FR" sz="2800" dirty="0"/>
              <a:t> alinéa 1</a:t>
            </a:r>
            <a:r>
              <a:rPr lang="fr-FR" sz="2800" baseline="30000" dirty="0"/>
              <a:t>er</a:t>
            </a:r>
            <a:r>
              <a:rPr lang="fr-FR" sz="2800" dirty="0"/>
              <a:t> du code de procédure civile, sur les points qu’elle atteint, la cassation replace les parties dans l’état où elles se trouvaient avant le jugement cassé. Aux termes de l’article </a:t>
            </a:r>
            <a:r>
              <a:rPr lang="fr-FR" sz="2800" dirty="0">
                <a:hlinkClick r:id="rId3"/>
              </a:rPr>
              <a:t>631</a:t>
            </a:r>
            <a:r>
              <a:rPr lang="fr-FR" sz="2800" dirty="0"/>
              <a:t> du même code, devant la juridiction de renvoi, l’instruction est reprise en l’état de la procédure non atteinte par la cassation. Suivant l’article </a:t>
            </a:r>
            <a:r>
              <a:rPr lang="fr-FR" sz="2800" dirty="0">
                <a:hlinkClick r:id="rId4"/>
              </a:rPr>
              <a:t>638</a:t>
            </a:r>
            <a:r>
              <a:rPr lang="fr-FR" sz="2800" dirty="0"/>
              <a:t> du même code, l’affaire est à nouveau jugée en fait et en droit par la juridiction de renvoi à l’exception des chefs non atteints par la cassation.</a:t>
            </a:r>
          </a:p>
          <a:p>
            <a:r>
              <a:rPr lang="fr-FR" sz="2800" dirty="0"/>
              <a:t>17. Il résulte de la combinaison de ces textes que la déclaration de saisine de cette juridiction, qui a pour objet d’assurer la poursuite de la procédure antérieure régie par les dispositions des articles </a:t>
            </a:r>
            <a:r>
              <a:rPr lang="fr-FR" sz="2800" dirty="0">
                <a:hlinkClick r:id="rId5"/>
              </a:rPr>
              <a:t>1032</a:t>
            </a:r>
            <a:r>
              <a:rPr lang="fr-FR" sz="2800" dirty="0"/>
              <a:t> et suivants du code de procédure civile, </a:t>
            </a:r>
            <a:r>
              <a:rPr lang="fr-FR" sz="2800" b="1" dirty="0"/>
              <a:t>ne constitue pas une demande en justice au sens de l’article </a:t>
            </a:r>
            <a:r>
              <a:rPr lang="fr-FR" sz="2800" b="1" dirty="0">
                <a:hlinkClick r:id="rId6"/>
              </a:rPr>
              <a:t>2241</a:t>
            </a:r>
            <a:r>
              <a:rPr lang="fr-FR" sz="2800" b="1" dirty="0"/>
              <a:t> alinéa 1</a:t>
            </a:r>
            <a:r>
              <a:rPr lang="fr-FR" sz="2800" b="1" baseline="30000" dirty="0"/>
              <a:t>er</a:t>
            </a:r>
            <a:r>
              <a:rPr lang="fr-FR" sz="2800" b="1" dirty="0"/>
              <a:t> du code civil.</a:t>
            </a:r>
          </a:p>
          <a:p>
            <a:r>
              <a:rPr lang="fr-FR" sz="2800" dirty="0"/>
              <a:t>18. Il s’ensuit que la déclaration de saisine </a:t>
            </a:r>
            <a:r>
              <a:rPr lang="fr-FR" sz="2800" b="1" dirty="0"/>
              <a:t>annulée n’interrompt pas le délai de forclusion de deux mois prévu à l’article </a:t>
            </a:r>
            <a:r>
              <a:rPr lang="fr-FR" sz="2800" b="1" dirty="0">
                <a:hlinkClick r:id="rId7"/>
              </a:rPr>
              <a:t>1034</a:t>
            </a:r>
            <a:r>
              <a:rPr lang="fr-FR" sz="2800" b="1" dirty="0"/>
              <a:t> alinéa 1</a:t>
            </a:r>
            <a:r>
              <a:rPr lang="fr-FR" sz="2800" b="1" baseline="30000" dirty="0"/>
              <a:t>er</a:t>
            </a:r>
            <a:r>
              <a:rPr lang="fr-FR" sz="2800" b="1" dirty="0"/>
              <a:t> du code de procédure civile pour saisir la juridiction de renvoi.</a:t>
            </a:r>
          </a:p>
          <a:p>
            <a:endParaRPr lang="fr-FR" sz="2600" dirty="0"/>
          </a:p>
        </p:txBody>
      </p:sp>
      <p:sp>
        <p:nvSpPr>
          <p:cNvPr id="5" name="Espace réservé du pied de page 4">
            <a:extLst>
              <a:ext uri="{FF2B5EF4-FFF2-40B4-BE49-F238E27FC236}">
                <a16:creationId xmlns:a16="http://schemas.microsoft.com/office/drawing/2014/main" id="{A347284C-18A9-A773-9741-12E5562C0AD6}"/>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06B34626-54B6-A101-4B05-C2099D4B2642}"/>
              </a:ext>
            </a:extLst>
          </p:cNvPr>
          <p:cNvSpPr>
            <a:spLocks noGrp="1"/>
          </p:cNvSpPr>
          <p:nvPr>
            <p:ph type="sldNum" sz="quarter" idx="12"/>
          </p:nvPr>
        </p:nvSpPr>
        <p:spPr/>
        <p:txBody>
          <a:bodyPr/>
          <a:lstStyle/>
          <a:p>
            <a:fld id="{38A3D1BC-4328-45BB-A374-B8780A0FC512}" type="slidenum">
              <a:rPr lang="fr-FR" smtClean="0"/>
              <a:pPr/>
              <a:t>61</a:t>
            </a:fld>
            <a:endParaRPr lang="fr-FR"/>
          </a:p>
        </p:txBody>
      </p:sp>
    </p:spTree>
    <p:extLst>
      <p:ext uri="{BB962C8B-B14F-4D97-AF65-F5344CB8AC3E}">
        <p14:creationId xmlns:p14="http://schemas.microsoft.com/office/powerpoint/2010/main" val="702329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7504B4F-3464-0C9F-9B51-8060AA560252}"/>
              </a:ext>
            </a:extLst>
          </p:cNvPr>
          <p:cNvSpPr>
            <a:spLocks noGrp="1"/>
          </p:cNvSpPr>
          <p:nvPr>
            <p:ph idx="1"/>
          </p:nvPr>
        </p:nvSpPr>
        <p:spPr>
          <a:xfrm>
            <a:off x="387927" y="987427"/>
            <a:ext cx="11416146" cy="5368925"/>
          </a:xfrm>
        </p:spPr>
        <p:txBody>
          <a:bodyPr anchor="t">
            <a:normAutofit fontScale="47500" lnSpcReduction="20000"/>
          </a:bodyPr>
          <a:lstStyle/>
          <a:p>
            <a:pPr>
              <a:buNone/>
            </a:pPr>
            <a:endParaRPr lang="fr-FR" sz="1900" b="1" dirty="0">
              <a:latin typeface="+mn-lt"/>
            </a:endParaRPr>
          </a:p>
          <a:p>
            <a:pPr>
              <a:buNone/>
            </a:pPr>
            <a:r>
              <a:rPr lang="fr-FR" sz="1900" b="1" dirty="0">
                <a:latin typeface="+mn-lt"/>
              </a:rPr>
              <a:t>	</a:t>
            </a:r>
            <a:r>
              <a:rPr lang="fr-FR" sz="2900" b="1" dirty="0">
                <a:latin typeface="+mn-lt"/>
              </a:rPr>
              <a:t>Possibilité de régularisation</a:t>
            </a:r>
            <a:endParaRPr lang="fr-FR" sz="2900" dirty="0">
              <a:latin typeface="+mn-lt"/>
            </a:endParaRPr>
          </a:p>
          <a:p>
            <a:pPr>
              <a:buNone/>
            </a:pPr>
            <a:r>
              <a:rPr lang="fr-FR" sz="2900" dirty="0">
                <a:latin typeface="+mn-lt"/>
              </a:rPr>
              <a:t>	Une déclaration d'appel, nulle, erronée ou incomplète, peut être régularisée par une nouvelle déclaration d'appel, dans le délai pour conclure.</a:t>
            </a:r>
          </a:p>
          <a:p>
            <a:pPr>
              <a:buNone/>
            </a:pPr>
            <a:r>
              <a:rPr lang="fr-FR" sz="2900" dirty="0">
                <a:latin typeface="+mn-lt"/>
              </a:rPr>
              <a:t>	La cour d'appel est donc saisie par la première déclaration d'appel comme par la seconde qui mentionne d'autres chefs du jugement critiqués. </a:t>
            </a:r>
          </a:p>
          <a:p>
            <a:pPr>
              <a:buNone/>
            </a:pPr>
            <a:r>
              <a:rPr lang="fr-FR" sz="2900" b="1" dirty="0">
                <a:latin typeface="+mn-lt"/>
              </a:rPr>
              <a:t>	</a:t>
            </a:r>
            <a:r>
              <a:rPr lang="fr-FR" sz="2900" b="1" dirty="0" err="1">
                <a:latin typeface="+mn-lt"/>
              </a:rPr>
              <a:t>Cass</a:t>
            </a:r>
            <a:r>
              <a:rPr lang="fr-FR" sz="2900" b="1" dirty="0">
                <a:latin typeface="+mn-lt"/>
              </a:rPr>
              <a:t>. 2e </a:t>
            </a:r>
            <a:r>
              <a:rPr lang="fr-FR" sz="2900" b="1" dirty="0" err="1">
                <a:latin typeface="+mn-lt"/>
              </a:rPr>
              <a:t>civ</a:t>
            </a:r>
            <a:r>
              <a:rPr lang="fr-FR" sz="2900" b="1" dirty="0">
                <a:latin typeface="+mn-lt"/>
              </a:rPr>
              <a:t>., 19 nov. 2020, n° 19-13.642, F-P+B+I : </a:t>
            </a:r>
            <a:r>
              <a:rPr lang="fr-FR" sz="2900" b="1" dirty="0" err="1">
                <a:latin typeface="+mn-lt"/>
              </a:rPr>
              <a:t>JurisData</a:t>
            </a:r>
            <a:r>
              <a:rPr lang="fr-FR" sz="2900" b="1" dirty="0">
                <a:latin typeface="+mn-lt"/>
              </a:rPr>
              <a:t> n° 2020-019070</a:t>
            </a:r>
          </a:p>
          <a:p>
            <a:pPr>
              <a:buNone/>
            </a:pPr>
            <a:endParaRPr lang="fr-FR" sz="2900" b="1" dirty="0">
              <a:latin typeface="+mn-lt"/>
            </a:endParaRPr>
          </a:p>
          <a:p>
            <a:r>
              <a:rPr lang="fr-FR" sz="2900" b="1" dirty="0" err="1"/>
              <a:t>Civ</a:t>
            </a:r>
            <a:r>
              <a:rPr lang="fr-FR" sz="2900" b="1" dirty="0"/>
              <a:t>. 2</a:t>
            </a:r>
            <a:r>
              <a:rPr lang="fr-FR" sz="2900" b="1" baseline="30000" dirty="0"/>
              <a:t>e</a:t>
            </a:r>
            <a:r>
              <a:rPr lang="fr-FR" sz="2900" b="1" dirty="0"/>
              <a:t>, 30 juin 2022, n° 21-12.720</a:t>
            </a:r>
          </a:p>
          <a:p>
            <a:r>
              <a:rPr lang="fr-FR" sz="2900" dirty="0"/>
              <a:t>10. Ayant constaté que la déclaration d'appel contenait pour seule mention « appel limité aux chefs de jugement expressément critiqués » et que le conseil des appelants avait alerté le greffe, par message RPVA du 7 juin 2019, pour lui demander de tenir compte des chefs critiqués du jugement non pris en compte et dont il récapitulait l'énoncé, la cour d'appel, retenant à bon droit que les appelants pouvaient procéder à une nouvelle déclaration d'appel afin de régulariser un appel conforme aux dispositions de l'article 901 du code de procédure civile, en a exactement déduit que le message adressé au greffe le 3 juillet 2020 (lire 2019) par RPVA, sous l'intitulé « Complément DA », accompagné d'explications circonstanciées et assorti du message précédent du 7 juin 2019 sous format numérique, ne pouvait être qualifié de nouvelle déclaration d'appel régularisée.</a:t>
            </a:r>
            <a:br>
              <a:rPr lang="fr-FR" sz="2900" dirty="0"/>
            </a:br>
            <a:br>
              <a:rPr lang="fr-FR" sz="2900" dirty="0"/>
            </a:br>
            <a:r>
              <a:rPr lang="fr-FR" sz="2900" dirty="0"/>
              <a:t>11. Il résulte de ce qui précède que c'est sans méconnaître l'article 6, § 1, de la Convention de sauvegarde des droits de l'homme et des libertés fondamentales, que la cour d'appel, qui a pris en considération les deux messages réceptionnés par le greffe le 7 juin 2019 et le 3 juillet 2019 et qui n'avait pas à répondre à de simples allégations, a, à bon droit, décidé qu'à défaut d'effet dévolutif, elle n'était pas saisie</a:t>
            </a:r>
            <a:endParaRPr lang="fr-FR" sz="2900" dirty="0">
              <a:latin typeface="+mn-lt"/>
            </a:endParaRPr>
          </a:p>
          <a:p>
            <a:pPr>
              <a:buNone/>
            </a:pPr>
            <a:r>
              <a:rPr lang="fr-FR" sz="2900" dirty="0">
                <a:latin typeface="+mn-lt"/>
              </a:rPr>
              <a:t> </a:t>
            </a:r>
          </a:p>
          <a:p>
            <a:pPr>
              <a:buNone/>
            </a:pPr>
            <a:r>
              <a:rPr lang="fr-FR" sz="2900" b="1" dirty="0">
                <a:latin typeface="+mn-lt"/>
              </a:rPr>
              <a:t>	La spécificité en cas d’indivisibilité du litige</a:t>
            </a:r>
            <a:endParaRPr lang="fr-FR" sz="2900" dirty="0">
              <a:latin typeface="+mn-lt"/>
            </a:endParaRPr>
          </a:p>
          <a:p>
            <a:pPr>
              <a:buNone/>
            </a:pPr>
            <a:r>
              <a:rPr lang="fr-FR" sz="2900" dirty="0">
                <a:latin typeface="+mn-lt"/>
              </a:rPr>
              <a:t>	Si l'appelant n'est pas tenu de mentionner dans la déclaration d'appel un ou plusieurs des chefs de dispositif du jugement qu'il critique lorsqu'il entend se prévaloir de l'indivisibilité de l'objet du litige, il n'en doit pas moins se référer, dans la déclaration, à cette indivisibilité. </a:t>
            </a:r>
          </a:p>
          <a:p>
            <a:pPr>
              <a:buNone/>
            </a:pPr>
            <a:r>
              <a:rPr lang="fr-FR" sz="2900" b="1" dirty="0">
                <a:latin typeface="+mn-lt"/>
              </a:rPr>
              <a:t>	</a:t>
            </a:r>
            <a:r>
              <a:rPr lang="fr-FR" sz="2900" b="1" dirty="0" err="1">
                <a:latin typeface="+mn-lt"/>
              </a:rPr>
              <a:t>Cass</a:t>
            </a:r>
            <a:r>
              <a:rPr lang="fr-FR" sz="2900" b="1" dirty="0">
                <a:latin typeface="+mn-lt"/>
              </a:rPr>
              <a:t>. 2e </a:t>
            </a:r>
            <a:r>
              <a:rPr lang="fr-FR" sz="2900" b="1" dirty="0" err="1">
                <a:latin typeface="+mn-lt"/>
              </a:rPr>
              <a:t>civ</a:t>
            </a:r>
            <a:r>
              <a:rPr lang="fr-FR" sz="2900" b="1" dirty="0">
                <a:latin typeface="+mn-lt"/>
              </a:rPr>
              <a:t>., 9 juin 2022, n° 21-11.401, FS-B : </a:t>
            </a:r>
            <a:r>
              <a:rPr lang="fr-FR" sz="2900" b="1" dirty="0" err="1">
                <a:latin typeface="+mn-lt"/>
              </a:rPr>
              <a:t>JurisData</a:t>
            </a:r>
            <a:r>
              <a:rPr lang="fr-FR" sz="2900" b="1" dirty="0">
                <a:latin typeface="+mn-lt"/>
              </a:rPr>
              <a:t> n° 2022-009194</a:t>
            </a:r>
            <a:endParaRPr lang="fr-FR" sz="2900" dirty="0">
              <a:latin typeface="+mn-lt"/>
            </a:endParaRPr>
          </a:p>
          <a:p>
            <a:pPr>
              <a:buNone/>
            </a:pPr>
            <a:r>
              <a:rPr lang="fr-FR" sz="1800" b="1" dirty="0">
                <a:latin typeface="+mn-lt"/>
              </a:rPr>
              <a:t> </a:t>
            </a:r>
            <a:endParaRPr lang="fr-FR" sz="1800" dirty="0">
              <a:latin typeface="+mn-lt"/>
            </a:endParaRPr>
          </a:p>
          <a:p>
            <a:pPr>
              <a:buNone/>
            </a:pPr>
            <a:endParaRPr lang="fr-FR" dirty="0"/>
          </a:p>
        </p:txBody>
      </p:sp>
      <p:sp>
        <p:nvSpPr>
          <p:cNvPr id="5" name="Espace réservé du pied de page 4">
            <a:extLst>
              <a:ext uri="{FF2B5EF4-FFF2-40B4-BE49-F238E27FC236}">
                <a16:creationId xmlns:a16="http://schemas.microsoft.com/office/drawing/2014/main" id="{3B509D1F-1260-697B-F372-DF1936053EDE}"/>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80C5AEC3-3906-F5AA-0C87-B32260AE7D0A}"/>
              </a:ext>
            </a:extLst>
          </p:cNvPr>
          <p:cNvSpPr>
            <a:spLocks noGrp="1"/>
          </p:cNvSpPr>
          <p:nvPr>
            <p:ph type="sldNum" sz="quarter" idx="12"/>
          </p:nvPr>
        </p:nvSpPr>
        <p:spPr/>
        <p:txBody>
          <a:bodyPr/>
          <a:lstStyle/>
          <a:p>
            <a:fld id="{38A3D1BC-4328-45BB-A374-B8780A0FC512}" type="slidenum">
              <a:rPr lang="fr-FR" smtClean="0"/>
              <a:pPr/>
              <a:t>62</a:t>
            </a:fld>
            <a:endParaRPr lang="fr-FR"/>
          </a:p>
        </p:txBody>
      </p:sp>
    </p:spTree>
    <p:extLst>
      <p:ext uri="{BB962C8B-B14F-4D97-AF65-F5344CB8AC3E}">
        <p14:creationId xmlns:p14="http://schemas.microsoft.com/office/powerpoint/2010/main" val="2822523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DEF5F19-9E2D-6F06-987F-D7151AFAC876}"/>
              </a:ext>
            </a:extLst>
          </p:cNvPr>
          <p:cNvSpPr>
            <a:spLocks noGrp="1"/>
          </p:cNvSpPr>
          <p:nvPr>
            <p:ph idx="1"/>
          </p:nvPr>
        </p:nvSpPr>
        <p:spPr>
          <a:xfrm>
            <a:off x="415635" y="987427"/>
            <a:ext cx="11596255" cy="5368925"/>
          </a:xfrm>
        </p:spPr>
        <p:txBody>
          <a:bodyPr>
            <a:normAutofit fontScale="70000" lnSpcReduction="20000"/>
          </a:bodyPr>
          <a:lstStyle/>
          <a:p>
            <a:pPr>
              <a:buNone/>
            </a:pPr>
            <a:r>
              <a:rPr lang="fr-FR" b="1" dirty="0"/>
              <a:t> </a:t>
            </a:r>
            <a:endParaRPr lang="fr-FR" dirty="0"/>
          </a:p>
          <a:p>
            <a:pPr>
              <a:buNone/>
            </a:pPr>
            <a:r>
              <a:rPr lang="fr-FR" b="1" dirty="0">
                <a:latin typeface="+mn-lt"/>
              </a:rPr>
              <a:t>	</a:t>
            </a:r>
          </a:p>
          <a:p>
            <a:pPr>
              <a:buNone/>
            </a:pPr>
            <a:r>
              <a:rPr lang="fr-FR" b="1" dirty="0">
                <a:latin typeface="+mn-lt"/>
              </a:rPr>
              <a:t>	</a:t>
            </a:r>
            <a:r>
              <a:rPr lang="fr-FR" sz="2900" b="1" dirty="0">
                <a:latin typeface="+mn-lt"/>
              </a:rPr>
              <a:t>L’annexe à la déclaration d’appel (ancienne jurisprudence)</a:t>
            </a:r>
            <a:endParaRPr lang="fr-FR" sz="2900" dirty="0">
              <a:latin typeface="+mn-lt"/>
            </a:endParaRPr>
          </a:p>
          <a:p>
            <a:pPr>
              <a:buNone/>
            </a:pPr>
            <a:r>
              <a:rPr lang="fr-FR" sz="2900" b="1" dirty="0">
                <a:latin typeface="+mn-lt"/>
              </a:rPr>
              <a:t> </a:t>
            </a:r>
            <a:endParaRPr lang="fr-FR" sz="2900" dirty="0">
              <a:latin typeface="+mn-lt"/>
            </a:endParaRPr>
          </a:p>
          <a:p>
            <a:pPr>
              <a:lnSpc>
                <a:spcPct val="120000"/>
              </a:lnSpc>
              <a:buNone/>
            </a:pPr>
            <a:r>
              <a:rPr lang="fr-FR" sz="2900" b="1" dirty="0">
                <a:latin typeface="+mn-lt"/>
              </a:rPr>
              <a:t>	L’encadrement strict conduisant au rejet de l’annexe 901 CPC</a:t>
            </a:r>
            <a:endParaRPr lang="fr-FR" sz="2900" dirty="0">
              <a:latin typeface="+mn-lt"/>
            </a:endParaRPr>
          </a:p>
          <a:p>
            <a:pPr>
              <a:buNone/>
            </a:pPr>
            <a:r>
              <a:rPr lang="fr-FR" sz="2900" dirty="0">
                <a:latin typeface="+mn-lt"/>
              </a:rPr>
              <a:t>	Ce n'est qu'en cas d'empêchement d'ordre technique que l'appelant peut compléter la déclaration d'appel par un document faisant corps avec elle et auquel elle doit renvoyer pour préciser les chefs de jugement critiqués. </a:t>
            </a:r>
          </a:p>
          <a:p>
            <a:pPr>
              <a:buNone/>
            </a:pPr>
            <a:r>
              <a:rPr lang="fr-FR" sz="2900" i="1" dirty="0">
                <a:latin typeface="+mn-lt"/>
              </a:rPr>
              <a:t>	Les chefs critiqués du jugement n'avaient pas été énoncés dans la déclaration d'appel formalisée par la banque, celle-ci s'étant bornée à y joindre un document intitulé « motif déclaration d'appel </a:t>
            </a:r>
            <a:r>
              <a:rPr lang="fr-FR" sz="2900" i="1" dirty="0" err="1">
                <a:latin typeface="+mn-lt"/>
              </a:rPr>
              <a:t>pdf</a:t>
            </a:r>
            <a:r>
              <a:rPr lang="fr-FR" sz="2900" i="1" dirty="0">
                <a:latin typeface="+mn-lt"/>
              </a:rPr>
              <a:t> », la cour d'appel, devant laquelle la banque n'alléguait pas un empêchement technique à renseigner la déclaration, en a exactement déduit que celui-ci ne valait pas déclaration d'appel, seul l'acte d'appel opérant la dévolution des chefs critiqués du jugement</a:t>
            </a:r>
            <a:endParaRPr lang="fr-FR" sz="2900" dirty="0">
              <a:latin typeface="+mn-lt"/>
            </a:endParaRPr>
          </a:p>
          <a:p>
            <a:pPr>
              <a:buNone/>
            </a:pPr>
            <a:r>
              <a:rPr lang="fr-FR" sz="2900" b="1" dirty="0">
                <a:latin typeface="+mn-lt"/>
              </a:rPr>
              <a:t>	</a:t>
            </a:r>
            <a:r>
              <a:rPr lang="fr-FR" sz="2900" b="1" dirty="0" err="1">
                <a:latin typeface="+mn-lt"/>
              </a:rPr>
              <a:t>Cass</a:t>
            </a:r>
            <a:r>
              <a:rPr lang="fr-FR" sz="2900" b="1" dirty="0">
                <a:latin typeface="+mn-lt"/>
              </a:rPr>
              <a:t>. 2e </a:t>
            </a:r>
            <a:r>
              <a:rPr lang="fr-FR" sz="2900" b="1" dirty="0" err="1">
                <a:latin typeface="+mn-lt"/>
              </a:rPr>
              <a:t>civ</a:t>
            </a:r>
            <a:r>
              <a:rPr lang="fr-FR" sz="2900" b="1" dirty="0">
                <a:latin typeface="+mn-lt"/>
              </a:rPr>
              <a:t>., 13 janv. 2022, n° 20-17.516, FS-B : </a:t>
            </a:r>
            <a:r>
              <a:rPr lang="fr-FR" sz="2900" b="1" dirty="0" err="1">
                <a:latin typeface="+mn-lt"/>
              </a:rPr>
              <a:t>JurisData</a:t>
            </a:r>
            <a:r>
              <a:rPr lang="fr-FR" sz="2900" b="1" dirty="0">
                <a:latin typeface="+mn-lt"/>
              </a:rPr>
              <a:t> n° 2022-000220</a:t>
            </a:r>
            <a:endParaRPr lang="fr-FR" sz="2900" dirty="0">
              <a:latin typeface="+mn-lt"/>
            </a:endParaRPr>
          </a:p>
          <a:p>
            <a:pPr>
              <a:buNone/>
            </a:pPr>
            <a:r>
              <a:rPr lang="fr-FR" sz="2900" dirty="0">
                <a:latin typeface="+mn-lt"/>
              </a:rPr>
              <a:t> </a:t>
            </a:r>
          </a:p>
          <a:p>
            <a:pPr>
              <a:buNone/>
            </a:pPr>
            <a:r>
              <a:rPr lang="fr-FR" dirty="0"/>
              <a:t> </a:t>
            </a:r>
          </a:p>
          <a:p>
            <a:pPr>
              <a:buNone/>
            </a:pPr>
            <a:r>
              <a:rPr lang="fr-FR" dirty="0"/>
              <a:t> </a:t>
            </a:r>
          </a:p>
        </p:txBody>
      </p:sp>
      <p:sp>
        <p:nvSpPr>
          <p:cNvPr id="5" name="Espace réservé du pied de page 4">
            <a:extLst>
              <a:ext uri="{FF2B5EF4-FFF2-40B4-BE49-F238E27FC236}">
                <a16:creationId xmlns:a16="http://schemas.microsoft.com/office/drawing/2014/main" id="{BA8862EA-A4CA-FE14-9217-F91B3217CBD3}"/>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6A033EB5-9E1D-B6CE-084D-D78ADEEC0D87}"/>
              </a:ext>
            </a:extLst>
          </p:cNvPr>
          <p:cNvSpPr>
            <a:spLocks noGrp="1"/>
          </p:cNvSpPr>
          <p:nvPr>
            <p:ph type="sldNum" sz="quarter" idx="12"/>
          </p:nvPr>
        </p:nvSpPr>
        <p:spPr/>
        <p:txBody>
          <a:bodyPr/>
          <a:lstStyle/>
          <a:p>
            <a:fld id="{38A3D1BC-4328-45BB-A374-B8780A0FC512}" type="slidenum">
              <a:rPr lang="fr-FR" smtClean="0"/>
              <a:pPr/>
              <a:t>63</a:t>
            </a:fld>
            <a:endParaRPr lang="fr-FR"/>
          </a:p>
        </p:txBody>
      </p:sp>
    </p:spTree>
    <p:extLst>
      <p:ext uri="{BB962C8B-B14F-4D97-AF65-F5344CB8AC3E}">
        <p14:creationId xmlns:p14="http://schemas.microsoft.com/office/powerpoint/2010/main" val="3344721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147A4D-C261-2B44-B6FC-ACB799A6A3ED}"/>
              </a:ext>
            </a:extLst>
          </p:cNvPr>
          <p:cNvSpPr>
            <a:spLocks noGrp="1"/>
          </p:cNvSpPr>
          <p:nvPr>
            <p:ph idx="1"/>
          </p:nvPr>
        </p:nvSpPr>
        <p:spPr>
          <a:xfrm>
            <a:off x="401782" y="987427"/>
            <a:ext cx="10953606" cy="5368925"/>
          </a:xfrm>
        </p:spPr>
        <p:txBody>
          <a:bodyPr>
            <a:normAutofit fontScale="92500" lnSpcReduction="10000"/>
          </a:bodyPr>
          <a:lstStyle/>
          <a:p>
            <a:pPr>
              <a:buNone/>
            </a:pPr>
            <a:endParaRPr lang="fr-FR" sz="1600" b="1" dirty="0">
              <a:latin typeface="+mn-lt"/>
            </a:endParaRPr>
          </a:p>
          <a:p>
            <a:pPr>
              <a:buNone/>
            </a:pPr>
            <a:r>
              <a:rPr lang="fr-FR" sz="1600" b="1" dirty="0">
                <a:latin typeface="+mn-lt"/>
              </a:rPr>
              <a:t>	Décret 2022-245 du 25 février 2022</a:t>
            </a:r>
            <a:endParaRPr lang="fr-FR" sz="1600" dirty="0">
              <a:latin typeface="+mn-lt"/>
            </a:endParaRPr>
          </a:p>
          <a:p>
            <a:pPr>
              <a:buNone/>
            </a:pPr>
            <a:r>
              <a:rPr lang="fr-FR" sz="1600" dirty="0">
                <a:latin typeface="+mn-lt"/>
              </a:rPr>
              <a:t>	L'article 1er du décret n° 2022-245 du 25 février 2022 a modifié l'article 901 du CPC et précise que la </a:t>
            </a:r>
            <a:r>
              <a:rPr lang="fr-FR" sz="1600" b="1" dirty="0">
                <a:latin typeface="+mn-lt"/>
              </a:rPr>
              <a:t>déclaration d'appel peut comporter une annexe</a:t>
            </a:r>
            <a:r>
              <a:rPr lang="fr-FR" sz="1600" dirty="0">
                <a:latin typeface="+mn-lt"/>
              </a:rPr>
              <a:t>.</a:t>
            </a:r>
          </a:p>
          <a:p>
            <a:pPr>
              <a:buNone/>
            </a:pPr>
            <a:r>
              <a:rPr lang="fr-FR" sz="1600" dirty="0">
                <a:latin typeface="+mn-lt"/>
              </a:rPr>
              <a:t> </a:t>
            </a:r>
          </a:p>
          <a:p>
            <a:pPr>
              <a:buNone/>
            </a:pPr>
            <a:r>
              <a:rPr lang="fr-FR" sz="1600" dirty="0">
                <a:latin typeface="+mn-lt"/>
              </a:rPr>
              <a:t>	L'article 2 de l'arrêté du 25 février 2022 dispose que :</a:t>
            </a:r>
          </a:p>
          <a:p>
            <a:pPr>
              <a:buNone/>
            </a:pPr>
            <a:r>
              <a:rPr lang="fr-FR" sz="1600" i="1" dirty="0">
                <a:latin typeface="+mn-lt"/>
              </a:rPr>
              <a:t>	“Lorsqu'un document doit être joint à un acte, ledit acte renvoie expressément à ce document”.</a:t>
            </a:r>
            <a:endParaRPr lang="fr-FR" sz="1600" dirty="0">
              <a:latin typeface="+mn-lt"/>
            </a:endParaRPr>
          </a:p>
          <a:p>
            <a:pPr>
              <a:buNone/>
            </a:pPr>
            <a:r>
              <a:rPr lang="fr-FR" sz="1600" dirty="0">
                <a:latin typeface="+mn-lt"/>
              </a:rPr>
              <a:t> </a:t>
            </a:r>
          </a:p>
          <a:p>
            <a:pPr>
              <a:buNone/>
            </a:pPr>
            <a:r>
              <a:rPr lang="fr-FR" sz="1600" b="1" dirty="0">
                <a:latin typeface="+mn-lt"/>
              </a:rPr>
              <a:t>	Assouplissement de la position de la Cour de Cassation</a:t>
            </a:r>
            <a:endParaRPr lang="fr-FR" sz="1600" dirty="0">
              <a:latin typeface="+mn-lt"/>
            </a:endParaRPr>
          </a:p>
          <a:p>
            <a:pPr>
              <a:buNone/>
            </a:pPr>
            <a:r>
              <a:rPr lang="fr-FR" sz="1600" i="1" dirty="0">
                <a:latin typeface="+mn-lt"/>
              </a:rPr>
              <a:t>	Le </a:t>
            </a:r>
            <a:r>
              <a:rPr lang="fr-FR" sz="1600" i="1" u="sng" dirty="0">
                <a:latin typeface="+mn-lt"/>
                <a:hlinkClick r:id="rId2" tooltip="Décret n°2022-245 du 25 février 2022 (V)"/>
              </a:rPr>
              <a:t>décret n° 2022-245 du 25 février 2022</a:t>
            </a:r>
            <a:r>
              <a:rPr lang="fr-FR" sz="1600" i="1" dirty="0">
                <a:latin typeface="+mn-lt"/>
              </a:rPr>
              <a:t> et l'arrêté du 25 février 2022 modifiant l'arrêté du 20 mai 2020 relatif à la communication par voie électronique en matière civile devant la cour d'appel sont </a:t>
            </a:r>
            <a:r>
              <a:rPr lang="fr-FR" sz="1600" b="1" i="1" dirty="0">
                <a:latin typeface="+mn-lt"/>
              </a:rPr>
              <a:t>immédiatement applicables aux instances en cours pour les déclarations d'appel qui ont été formées antérieurement à l'entrée en vigueur de ces deux textes réglementaires</a:t>
            </a:r>
            <a:r>
              <a:rPr lang="fr-FR" sz="1600" i="1" dirty="0">
                <a:latin typeface="+mn-lt"/>
              </a:rPr>
              <a:t>, pour autant qu'elles n'ont pas été annulées par une ordonnance du magistrat compétent qui n'a pas fait l'objet d'un déféré dans le délai requis, ou par l' arrêt d'une cour d'appel statuant sur déféré.</a:t>
            </a:r>
            <a:endParaRPr lang="fr-FR" sz="1600" dirty="0">
              <a:latin typeface="+mn-lt"/>
            </a:endParaRPr>
          </a:p>
          <a:p>
            <a:pPr>
              <a:buNone/>
            </a:pPr>
            <a:r>
              <a:rPr lang="fr-FR" sz="1600" i="1" dirty="0">
                <a:latin typeface="+mn-lt"/>
              </a:rPr>
              <a:t> </a:t>
            </a:r>
            <a:endParaRPr lang="fr-FR" sz="1600" dirty="0">
              <a:latin typeface="+mn-lt"/>
            </a:endParaRPr>
          </a:p>
          <a:p>
            <a:pPr>
              <a:buNone/>
            </a:pPr>
            <a:r>
              <a:rPr lang="fr-FR" sz="1600" i="1" dirty="0">
                <a:latin typeface="+mn-lt"/>
              </a:rPr>
              <a:t>	Une déclaration d'appel, à laquelle est jointe une annexe comportant les chefs de dispositif du jugement critiqués, constitue l'acte d'appel conforme aux exigences de l'</a:t>
            </a:r>
            <a:r>
              <a:rPr lang="fr-FR" sz="1600" i="1" u="sng" dirty="0">
                <a:latin typeface="+mn-lt"/>
                <a:hlinkClick r:id="rId3" tooltip="Code de procédure civile - art. 901 (M)"/>
              </a:rPr>
              <a:t>article 901 du code de procédure civile</a:t>
            </a:r>
            <a:r>
              <a:rPr lang="fr-FR" sz="1600" i="1" dirty="0">
                <a:latin typeface="+mn-lt"/>
              </a:rPr>
              <a:t>, dans sa nouvelle rédaction, </a:t>
            </a:r>
            <a:r>
              <a:rPr lang="fr-FR" sz="1600" b="1" i="1" dirty="0">
                <a:latin typeface="+mn-lt"/>
              </a:rPr>
              <a:t>même en l'absence d'empêchement technique.</a:t>
            </a:r>
            <a:endParaRPr lang="fr-FR" sz="1600" dirty="0">
              <a:latin typeface="+mn-lt"/>
            </a:endParaRPr>
          </a:p>
          <a:p>
            <a:pPr>
              <a:buNone/>
            </a:pPr>
            <a:r>
              <a:rPr lang="fr-FR" sz="1600" dirty="0">
                <a:latin typeface="+mn-lt"/>
              </a:rPr>
              <a:t> </a:t>
            </a:r>
          </a:p>
          <a:p>
            <a:pPr>
              <a:buNone/>
            </a:pPr>
            <a:r>
              <a:rPr lang="fr-FR" sz="1600" b="1" dirty="0">
                <a:latin typeface="+mn-lt"/>
              </a:rPr>
              <a:t>	Avis de la Cour de cassation du 8 juillet 2022 n° 15008 </a:t>
            </a:r>
            <a:endParaRPr lang="fr-FR" sz="1600" dirty="0">
              <a:latin typeface="+mn-lt"/>
            </a:endParaRPr>
          </a:p>
        </p:txBody>
      </p:sp>
      <p:sp>
        <p:nvSpPr>
          <p:cNvPr id="5" name="Espace réservé du pied de page 4">
            <a:extLst>
              <a:ext uri="{FF2B5EF4-FFF2-40B4-BE49-F238E27FC236}">
                <a16:creationId xmlns:a16="http://schemas.microsoft.com/office/drawing/2014/main" id="{3CAF84E0-84DF-A184-6809-96E4A8525660}"/>
              </a:ext>
            </a:extLst>
          </p:cNvPr>
          <p:cNvSpPr>
            <a:spLocks noGrp="1"/>
          </p:cNvSpPr>
          <p:nvPr>
            <p:ph type="ftr" sz="quarter" idx="11"/>
          </p:nvPr>
        </p:nvSpPr>
        <p:spPr/>
        <p:txBody>
          <a:bodyPr/>
          <a:lstStyle/>
          <a:p>
            <a:r>
              <a:rPr lang="fr-FR"/>
              <a:t>EDASE - ÉCOLE DES AVOCATS DU SUD-EST</a:t>
            </a:r>
          </a:p>
        </p:txBody>
      </p:sp>
      <p:sp>
        <p:nvSpPr>
          <p:cNvPr id="6" name="Espace réservé du numéro de diapositive 5">
            <a:extLst>
              <a:ext uri="{FF2B5EF4-FFF2-40B4-BE49-F238E27FC236}">
                <a16:creationId xmlns:a16="http://schemas.microsoft.com/office/drawing/2014/main" id="{6038751A-351B-1F13-FD39-2CF67F96D6F2}"/>
              </a:ext>
            </a:extLst>
          </p:cNvPr>
          <p:cNvSpPr>
            <a:spLocks noGrp="1"/>
          </p:cNvSpPr>
          <p:nvPr>
            <p:ph type="sldNum" sz="quarter" idx="12"/>
          </p:nvPr>
        </p:nvSpPr>
        <p:spPr/>
        <p:txBody>
          <a:bodyPr/>
          <a:lstStyle/>
          <a:p>
            <a:fld id="{38A3D1BC-4328-45BB-A374-B8780A0FC512}" type="slidenum">
              <a:rPr lang="fr-FR" smtClean="0"/>
              <a:pPr/>
              <a:t>64</a:t>
            </a:fld>
            <a:endParaRPr lang="fr-FR"/>
          </a:p>
        </p:txBody>
      </p:sp>
    </p:spTree>
    <p:extLst>
      <p:ext uri="{BB962C8B-B14F-4D97-AF65-F5344CB8AC3E}">
        <p14:creationId xmlns:p14="http://schemas.microsoft.com/office/powerpoint/2010/main" val="2344060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4073" y="987427"/>
            <a:ext cx="11457709" cy="5368925"/>
          </a:xfrm>
        </p:spPr>
        <p:txBody>
          <a:bodyPr>
            <a:normAutofit/>
          </a:bodyPr>
          <a:lstStyle/>
          <a:p>
            <a:pPr>
              <a:buNone/>
            </a:pPr>
            <a:endParaRPr lang="fr-FR" dirty="0"/>
          </a:p>
          <a:p>
            <a:pPr>
              <a:buNone/>
            </a:pPr>
            <a:r>
              <a:rPr lang="fr-FR" sz="2100" b="1" dirty="0">
                <a:latin typeface="+mn-lt"/>
              </a:rPr>
              <a:t>	Appel incident et délai pour conclure </a:t>
            </a:r>
            <a:endParaRPr lang="fr-FR" sz="2100" dirty="0">
              <a:latin typeface="+mn-lt"/>
            </a:endParaRPr>
          </a:p>
          <a:p>
            <a:pPr>
              <a:buNone/>
            </a:pPr>
            <a:r>
              <a:rPr lang="fr-FR" sz="2100" b="1" dirty="0">
                <a:latin typeface="+mn-lt"/>
              </a:rPr>
              <a:t> </a:t>
            </a:r>
            <a:endParaRPr lang="fr-FR" sz="2100" dirty="0">
              <a:latin typeface="+mn-lt"/>
            </a:endParaRPr>
          </a:p>
          <a:p>
            <a:pPr>
              <a:buNone/>
            </a:pPr>
            <a:r>
              <a:rPr lang="fr-FR" sz="2100" dirty="0">
                <a:latin typeface="+mn-lt"/>
              </a:rPr>
              <a:t>	Le point de départ du délai pour former appel incident, lorsqu'un premier appel incident a été formé par un autre intimé, est la date de la notification des conclusions portant appel incident. </a:t>
            </a:r>
          </a:p>
          <a:p>
            <a:pPr>
              <a:buNone/>
            </a:pPr>
            <a:r>
              <a:rPr lang="fr-FR" sz="2100" dirty="0">
                <a:latin typeface="+mn-lt"/>
              </a:rPr>
              <a:t>	Dès lors qu'un appel incident aggrave la situation d'un autre intimé ayant déjà conclu, celui-ci peut à son tour former appel incident malgré la règle de la concentration des prétentions dans le premier jeu de conclusions. </a:t>
            </a:r>
          </a:p>
          <a:p>
            <a:pPr>
              <a:buNone/>
            </a:pPr>
            <a:r>
              <a:rPr lang="fr-FR" sz="2100" b="1" dirty="0">
                <a:latin typeface="+mn-lt"/>
              </a:rPr>
              <a:t>	</a:t>
            </a:r>
            <a:r>
              <a:rPr lang="fr-FR" sz="2100" b="1" dirty="0" err="1">
                <a:latin typeface="+mn-lt"/>
              </a:rPr>
              <a:t>Cass</a:t>
            </a:r>
            <a:r>
              <a:rPr lang="fr-FR" sz="2100" b="1" dirty="0">
                <a:latin typeface="+mn-lt"/>
              </a:rPr>
              <a:t>. 2e </a:t>
            </a:r>
            <a:r>
              <a:rPr lang="fr-FR" sz="2100" b="1" dirty="0" err="1">
                <a:latin typeface="+mn-lt"/>
              </a:rPr>
              <a:t>civ</a:t>
            </a:r>
            <a:r>
              <a:rPr lang="fr-FR" sz="2100" b="1" dirty="0">
                <a:latin typeface="+mn-lt"/>
              </a:rPr>
              <a:t>., 14 </a:t>
            </a:r>
            <a:r>
              <a:rPr lang="fr-FR" sz="2100" b="1" dirty="0" err="1">
                <a:latin typeface="+mn-lt"/>
              </a:rPr>
              <a:t>avr</a:t>
            </a:r>
            <a:r>
              <a:rPr lang="fr-FR" sz="2100" b="1" dirty="0">
                <a:latin typeface="+mn-lt"/>
              </a:rPr>
              <a:t>. 2022, n° 20-22.362, FS-B : </a:t>
            </a:r>
            <a:r>
              <a:rPr lang="fr-FR" sz="2100" b="1" dirty="0" err="1">
                <a:latin typeface="+mn-lt"/>
              </a:rPr>
              <a:t>JurisData</a:t>
            </a:r>
            <a:r>
              <a:rPr lang="fr-FR" sz="2100" b="1" dirty="0">
                <a:latin typeface="+mn-lt"/>
              </a:rPr>
              <a:t> n° 2022-005812</a:t>
            </a:r>
            <a:endParaRPr lang="fr-FR" sz="2100" dirty="0">
              <a:latin typeface="+mn-lt"/>
            </a:endParaRPr>
          </a:p>
          <a:p>
            <a:pPr>
              <a:buNone/>
            </a:pPr>
            <a:r>
              <a:rPr lang="fr-FR" sz="2100" dirty="0">
                <a:latin typeface="+mn-lt"/>
              </a:rPr>
              <a:t> </a:t>
            </a:r>
          </a:p>
          <a:p>
            <a:pPr>
              <a:buNone/>
            </a:pPr>
            <a:r>
              <a:rPr lang="fr-FR" dirty="0"/>
              <a:t> </a:t>
            </a:r>
          </a:p>
          <a:p>
            <a:pPr>
              <a:buNone/>
            </a:pPr>
            <a:r>
              <a:rPr lang="fr-FR" dirty="0"/>
              <a:t> </a:t>
            </a:r>
          </a:p>
          <a:p>
            <a:pPr>
              <a:buNone/>
            </a:pPr>
            <a:endParaRPr lang="fr-FR" dirty="0"/>
          </a:p>
        </p:txBody>
      </p:sp>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65</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4073" y="987427"/>
            <a:ext cx="11457709" cy="5368925"/>
          </a:xfrm>
        </p:spPr>
        <p:txBody>
          <a:bodyPr>
            <a:normAutofit fontScale="47500" lnSpcReduction="20000"/>
          </a:bodyPr>
          <a:lstStyle/>
          <a:p>
            <a:pPr>
              <a:buNone/>
            </a:pPr>
            <a:endParaRPr lang="fr-FR" dirty="0"/>
          </a:p>
          <a:p>
            <a:pPr>
              <a:buNone/>
            </a:pPr>
            <a:r>
              <a:rPr lang="fr-FR" sz="2100" b="1" dirty="0">
                <a:latin typeface="+mn-lt"/>
              </a:rPr>
              <a:t>	</a:t>
            </a:r>
            <a:r>
              <a:rPr lang="fr-FR" sz="5100" b="1" dirty="0">
                <a:latin typeface="+mn-lt"/>
              </a:rPr>
              <a:t>Appel incident de l’appelant principal caduc ?</a:t>
            </a:r>
            <a:endParaRPr lang="fr-FR" sz="5100" dirty="0">
              <a:latin typeface="+mn-lt"/>
            </a:endParaRPr>
          </a:p>
          <a:p>
            <a:pPr>
              <a:buNone/>
            </a:pPr>
            <a:r>
              <a:rPr lang="fr-FR" sz="5100" b="1" dirty="0">
                <a:latin typeface="+mn-lt"/>
              </a:rPr>
              <a:t> </a:t>
            </a:r>
            <a:endParaRPr lang="fr-FR" sz="5100" dirty="0">
              <a:latin typeface="+mn-lt"/>
            </a:endParaRPr>
          </a:p>
          <a:p>
            <a:r>
              <a:rPr lang="fr-FR" sz="2100" dirty="0">
                <a:latin typeface="+mn-lt"/>
              </a:rPr>
              <a:t>	</a:t>
            </a:r>
            <a:r>
              <a:rPr lang="fr-FR" sz="4000" b="1" dirty="0"/>
              <a:t>Civ.2 17 NOVEMBRE 2022, n° J 21-13.524</a:t>
            </a:r>
          </a:p>
          <a:p>
            <a:r>
              <a:rPr lang="fr-FR" b="1" dirty="0"/>
              <a:t>9. Si l'article 911-1 du c</a:t>
            </a:r>
            <a:r>
              <a:rPr lang="fr-FR" dirty="0"/>
              <a:t>ode de procédure civile interdit, en son alinéa 3, à l'appelant, dont la déclaration a été frappée de caducité ou dont l'appel a été déclaré irrecevable, de réitérer un appel principal contre le même jugement et à l'égard de la même partie, et prohibe, en son alinéa 4, à l'intimé qui n'a pas formé d'appel incident ou provoqué dans les délais requis ou dont l'appel incident ou provoqué a été déclaré irrecevable de former un appel principal, il ne fait pas obstacle à ce que l'appelant, dont la déclaration d'appel a été frappée de caducité, devenu intimé sur un appel principal limité du même jugement, de critiquer à nouveau la disposition du jugement lui faisant grief, en formant un appel incident.</a:t>
            </a:r>
            <a:br>
              <a:rPr lang="fr-FR" dirty="0"/>
            </a:br>
            <a:br>
              <a:rPr lang="fr-FR" dirty="0"/>
            </a:br>
            <a:r>
              <a:rPr lang="fr-FR" dirty="0"/>
              <a:t>10. Cependant, il résulte des articles 548 et 550 du code de procédure civile que lorsqu'un jugement contient plusieurs chefs distincts et qu'une partie interjette appel de l'un d'eux, l'intimé ne peut appeler incidemment des autres chefs contre un autre intimé que s'il existe, quant à l'objet du litige, un lien juridique entre toutes les parties.</a:t>
            </a:r>
            <a:br>
              <a:rPr lang="fr-FR" dirty="0"/>
            </a:br>
            <a:br>
              <a:rPr lang="fr-FR" dirty="0"/>
            </a:br>
            <a:r>
              <a:rPr lang="fr-FR" dirty="0"/>
              <a:t>11. Ayant constaté que Mme [GE] et les autres acquéreurs s'étaient simplement regroupés pour faire valoir, devant le tribunal de grande instance, leurs prétentions et droits respectifs à l'encontre des sociétés </a:t>
            </a:r>
            <a:r>
              <a:rPr lang="fr-FR" dirty="0" err="1"/>
              <a:t>European</a:t>
            </a:r>
            <a:r>
              <a:rPr lang="fr-FR" dirty="0"/>
              <a:t> Homes France, </a:t>
            </a:r>
            <a:r>
              <a:rPr lang="fr-FR" dirty="0" err="1"/>
              <a:t>Aedificia</a:t>
            </a:r>
            <a:r>
              <a:rPr lang="fr-FR" dirty="0"/>
              <a:t> participations et IFB France, l'appel de Mme [GE] ne remettant d'ailleurs en cause que les dispositions du jugement lui faisant grief, de sorte qu'aucun lien d'instance ne s'était créé entre eux, la cour d'appel, qui ne s'est pas prononcée sur l'intérêt des parties à former appel principal ou appel incident, a exactement fait ressortir de ses constatations, peu important que les demandes des acquéreurs, dont Mme [GE], aient le même objet, qu'il n'existait aucun lien juridique, quant à l'objet du litige, entre les parties, et que l'appel incident des acquéreurs, qui ne tendait qu'à réitérer les demandes qu'ils avaient formées à l'appui de leur acte d'appel du 7 novembre 2018, déclaré caduc, n'entrait pas dans les prévisions de l'article 550 du code de procédure civile et était irrecevable.</a:t>
            </a:r>
            <a:br>
              <a:rPr lang="fr-FR" dirty="0"/>
            </a:br>
            <a:r>
              <a:rPr lang="fr-FR" dirty="0"/>
              <a:t> </a:t>
            </a:r>
          </a:p>
          <a:p>
            <a:pPr>
              <a:buNone/>
            </a:pPr>
            <a:r>
              <a:rPr lang="fr-FR" dirty="0"/>
              <a:t> </a:t>
            </a:r>
          </a:p>
          <a:p>
            <a:pPr>
              <a:buNone/>
            </a:pPr>
            <a:endParaRPr lang="fr-FR" dirty="0"/>
          </a:p>
        </p:txBody>
      </p:sp>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66</a:t>
            </a:fld>
            <a:endParaRPr lang="fr-FR"/>
          </a:p>
        </p:txBody>
      </p:sp>
    </p:spTree>
    <p:extLst>
      <p:ext uri="{BB962C8B-B14F-4D97-AF65-F5344CB8AC3E}">
        <p14:creationId xmlns:p14="http://schemas.microsoft.com/office/powerpoint/2010/main" val="2516987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9491" y="987427"/>
            <a:ext cx="11374582" cy="5368925"/>
          </a:xfrm>
        </p:spPr>
        <p:txBody>
          <a:bodyPr>
            <a:normAutofit fontScale="47500" lnSpcReduction="20000"/>
          </a:bodyPr>
          <a:lstStyle/>
          <a:p>
            <a:pPr>
              <a:buNone/>
            </a:pPr>
            <a:r>
              <a:rPr lang="fr-FR" dirty="0"/>
              <a:t> </a:t>
            </a:r>
          </a:p>
          <a:p>
            <a:pPr>
              <a:buNone/>
            </a:pPr>
            <a:r>
              <a:rPr lang="fr-FR" sz="3800" b="1" dirty="0">
                <a:latin typeface="+mn-lt"/>
              </a:rPr>
              <a:t>		Conclusions</a:t>
            </a:r>
            <a:endParaRPr lang="fr-FR" sz="3800" dirty="0">
              <a:latin typeface="+mn-lt"/>
            </a:endParaRPr>
          </a:p>
          <a:p>
            <a:pPr>
              <a:buNone/>
            </a:pPr>
            <a:r>
              <a:rPr lang="fr-FR" sz="3800" b="1" dirty="0">
                <a:latin typeface="+mn-lt"/>
              </a:rPr>
              <a:t> </a:t>
            </a:r>
            <a:endParaRPr lang="fr-FR" sz="3800" dirty="0">
              <a:latin typeface="+mn-lt"/>
            </a:endParaRPr>
          </a:p>
          <a:p>
            <a:pPr>
              <a:buNone/>
            </a:pPr>
            <a:r>
              <a:rPr lang="fr-FR" sz="3800" b="1" dirty="0">
                <a:latin typeface="+mn-lt"/>
              </a:rPr>
              <a:t> </a:t>
            </a:r>
            <a:endParaRPr lang="fr-FR" sz="3800" dirty="0">
              <a:latin typeface="+mn-lt"/>
            </a:endParaRPr>
          </a:p>
          <a:p>
            <a:pPr>
              <a:buNone/>
            </a:pPr>
            <a:r>
              <a:rPr lang="fr-FR" sz="3800" b="1" dirty="0">
                <a:latin typeface="+mn-lt"/>
              </a:rPr>
              <a:t>		Erreur de RG</a:t>
            </a:r>
            <a:endParaRPr lang="fr-FR" sz="3800" dirty="0">
              <a:latin typeface="+mn-lt"/>
            </a:endParaRPr>
          </a:p>
          <a:p>
            <a:pPr>
              <a:buNone/>
            </a:pPr>
            <a:r>
              <a:rPr lang="fr-FR" sz="3800" dirty="0">
                <a:latin typeface="+mn-lt"/>
              </a:rPr>
              <a:t>		L'erreur de numéro de rôle dans la notification de conclusions au greffe de la cour d'appel n'est pas une cause 	de caducité de la déclaration d'appel </a:t>
            </a:r>
          </a:p>
          <a:p>
            <a:pPr>
              <a:buNone/>
            </a:pPr>
            <a:r>
              <a:rPr lang="fr-FR" sz="3800" b="1" dirty="0">
                <a:latin typeface="+mn-lt"/>
              </a:rPr>
              <a:t>		</a:t>
            </a:r>
            <a:r>
              <a:rPr lang="fr-FR" sz="3800" b="1" dirty="0" err="1">
                <a:latin typeface="+mn-lt"/>
              </a:rPr>
              <a:t>Cass</a:t>
            </a:r>
            <a:r>
              <a:rPr lang="fr-FR" sz="3800" b="1" dirty="0">
                <a:latin typeface="+mn-lt"/>
              </a:rPr>
              <a:t>. 2e </a:t>
            </a:r>
            <a:r>
              <a:rPr lang="fr-FR" sz="3800" b="1" dirty="0" err="1">
                <a:latin typeface="+mn-lt"/>
              </a:rPr>
              <a:t>civ</a:t>
            </a:r>
            <a:r>
              <a:rPr lang="fr-FR" sz="3800" b="1" dirty="0">
                <a:latin typeface="+mn-lt"/>
              </a:rPr>
              <a:t>., 2 </a:t>
            </a:r>
            <a:r>
              <a:rPr lang="fr-FR" sz="3800" b="1" dirty="0" err="1">
                <a:latin typeface="+mn-lt"/>
              </a:rPr>
              <a:t>juill</a:t>
            </a:r>
            <a:r>
              <a:rPr lang="fr-FR" sz="3800" b="1" dirty="0">
                <a:latin typeface="+mn-lt"/>
              </a:rPr>
              <a:t>. 2020, n° 19-14.745, F-P+B+I : </a:t>
            </a:r>
            <a:r>
              <a:rPr lang="fr-FR" sz="3800" b="1" dirty="0" err="1">
                <a:latin typeface="+mn-lt"/>
              </a:rPr>
              <a:t>JurisData</a:t>
            </a:r>
            <a:r>
              <a:rPr lang="fr-FR" sz="3800" b="1" dirty="0">
                <a:latin typeface="+mn-lt"/>
              </a:rPr>
              <a:t> n° 2020-009408</a:t>
            </a:r>
            <a:endParaRPr lang="fr-FR" sz="3800" dirty="0">
              <a:latin typeface="+mn-lt"/>
            </a:endParaRPr>
          </a:p>
          <a:p>
            <a:pPr>
              <a:buNone/>
            </a:pPr>
            <a:r>
              <a:rPr lang="fr-FR" sz="3800" dirty="0">
                <a:latin typeface="+mn-lt"/>
              </a:rPr>
              <a:t> </a:t>
            </a:r>
          </a:p>
          <a:p>
            <a:pPr>
              <a:buNone/>
            </a:pPr>
            <a:r>
              <a:rPr lang="fr-FR" sz="3800" dirty="0">
                <a:latin typeface="+mn-lt"/>
              </a:rPr>
              <a:t>		Pas plus que l’erreur pour une requête en déféré ne peut entrainer son irrecevabilité pour défaut de respect 	du délai de 15 jours</a:t>
            </a:r>
          </a:p>
          <a:p>
            <a:pPr>
              <a:buNone/>
            </a:pPr>
            <a:r>
              <a:rPr lang="fr-FR" sz="3800" b="1" dirty="0">
                <a:latin typeface="+mn-lt"/>
              </a:rPr>
              <a:t>		</a:t>
            </a:r>
            <a:r>
              <a:rPr lang="fr-FR" sz="3800" b="1" dirty="0" err="1">
                <a:latin typeface="+mn-lt"/>
              </a:rPr>
              <a:t>Cass</a:t>
            </a:r>
            <a:r>
              <a:rPr lang="fr-FR" sz="3800" b="1" dirty="0">
                <a:latin typeface="+mn-lt"/>
              </a:rPr>
              <a:t>. 2e </a:t>
            </a:r>
            <a:r>
              <a:rPr lang="fr-FR" sz="3800" b="1" dirty="0" err="1">
                <a:latin typeface="+mn-lt"/>
              </a:rPr>
              <a:t>civ</a:t>
            </a:r>
            <a:r>
              <a:rPr lang="fr-FR" sz="3800" b="1" dirty="0">
                <a:latin typeface="+mn-lt"/>
              </a:rPr>
              <a:t>., 3 mars 2022, n° 20-17.868, F-D : </a:t>
            </a:r>
            <a:r>
              <a:rPr lang="fr-FR" sz="3800" b="1" dirty="0" err="1">
                <a:latin typeface="+mn-lt"/>
              </a:rPr>
              <a:t>JurisData</a:t>
            </a:r>
            <a:r>
              <a:rPr lang="fr-FR" sz="3800" b="1" dirty="0">
                <a:latin typeface="+mn-lt"/>
              </a:rPr>
              <a:t> n° 2022-003163</a:t>
            </a:r>
            <a:endParaRPr lang="fr-FR" sz="3800" dirty="0">
              <a:latin typeface="+mn-lt"/>
            </a:endParaRPr>
          </a:p>
          <a:p>
            <a:pPr>
              <a:buNone/>
            </a:pPr>
            <a:r>
              <a:rPr lang="fr-FR" sz="3800" dirty="0">
                <a:latin typeface="+mn-lt"/>
              </a:rPr>
              <a:t> </a:t>
            </a:r>
          </a:p>
          <a:p>
            <a:pPr>
              <a:buNone/>
            </a:pPr>
            <a:r>
              <a:rPr lang="fr-FR" sz="3800" dirty="0">
                <a:latin typeface="+mn-lt"/>
              </a:rPr>
              <a:t> </a:t>
            </a:r>
          </a:p>
          <a:p>
            <a:pPr>
              <a:buNone/>
            </a:pPr>
            <a:r>
              <a:rPr lang="fr-FR" sz="3800" dirty="0">
                <a:latin typeface="+mn-lt"/>
              </a:rPr>
              <a:t> </a:t>
            </a:r>
          </a:p>
          <a:p>
            <a:pPr>
              <a:buNone/>
            </a:pPr>
            <a:r>
              <a:rPr lang="fr-FR" dirty="0"/>
              <a:t> </a:t>
            </a:r>
          </a:p>
          <a:p>
            <a:pPr>
              <a:buNone/>
            </a:pPr>
            <a:r>
              <a:rPr lang="fr-FR" dirty="0"/>
              <a:t> </a:t>
            </a:r>
          </a:p>
          <a:p>
            <a:pPr>
              <a:buNone/>
            </a:pPr>
            <a:r>
              <a:rPr lang="fr-FR" dirty="0"/>
              <a:t> </a:t>
            </a:r>
          </a:p>
        </p:txBody>
      </p:sp>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67</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9491" y="987427"/>
            <a:ext cx="11374582" cy="5368925"/>
          </a:xfrm>
        </p:spPr>
        <p:txBody>
          <a:bodyPr>
            <a:normAutofit fontScale="47500" lnSpcReduction="20000"/>
          </a:bodyPr>
          <a:lstStyle/>
          <a:p>
            <a:pPr>
              <a:buNone/>
            </a:pPr>
            <a:r>
              <a:rPr lang="fr-FR" dirty="0"/>
              <a:t> </a:t>
            </a:r>
          </a:p>
          <a:p>
            <a:pPr>
              <a:buNone/>
            </a:pPr>
            <a:r>
              <a:rPr lang="fr-FR" sz="3800" b="1" dirty="0">
                <a:latin typeface="+mn-lt"/>
              </a:rPr>
              <a:t>		Notification des  Conclusions (art. 908 et  911CPC), pouvoirs de la cour d’appel</a:t>
            </a:r>
            <a:endParaRPr lang="fr-FR" sz="3800" dirty="0">
              <a:latin typeface="+mn-lt"/>
            </a:endParaRPr>
          </a:p>
          <a:p>
            <a:pPr>
              <a:buNone/>
            </a:pPr>
            <a:r>
              <a:rPr lang="fr-FR" sz="3800" b="1" dirty="0">
                <a:latin typeface="+mn-lt"/>
              </a:rPr>
              <a:t> </a:t>
            </a:r>
            <a:endParaRPr lang="fr-FR" sz="3800" dirty="0">
              <a:latin typeface="+mn-lt"/>
            </a:endParaRPr>
          </a:p>
          <a:p>
            <a:pPr>
              <a:buNone/>
            </a:pPr>
            <a:r>
              <a:rPr lang="fr-FR" sz="3800" b="1" dirty="0">
                <a:latin typeface="+mn-lt"/>
              </a:rPr>
              <a:t> </a:t>
            </a:r>
            <a:endParaRPr lang="fr-FR" sz="3800" dirty="0">
              <a:latin typeface="+mn-lt"/>
            </a:endParaRPr>
          </a:p>
          <a:p>
            <a:r>
              <a:rPr lang="fr-FR" sz="3800" b="1" dirty="0">
                <a:latin typeface="+mn-lt"/>
              </a:rPr>
              <a:t>		</a:t>
            </a:r>
            <a:r>
              <a:rPr lang="fr-FR" sz="4000" b="1" dirty="0" err="1"/>
              <a:t>Civ</a:t>
            </a:r>
            <a:r>
              <a:rPr lang="fr-FR" sz="4000" b="1" dirty="0"/>
              <a:t>. 2</a:t>
            </a:r>
            <a:r>
              <a:rPr lang="fr-FR" sz="4000" b="1" baseline="30000" dirty="0"/>
              <a:t>e</a:t>
            </a:r>
            <a:r>
              <a:rPr lang="fr-FR" sz="4000" b="1" dirty="0"/>
              <a:t>, 17 NOVEMBRE 2022, n° J 20-20.650</a:t>
            </a:r>
          </a:p>
          <a:p>
            <a:r>
              <a:rPr lang="fr-FR" sz="4000" dirty="0"/>
              <a:t>4. Si, en application de l'article 14 du code de procédure civile, il appartient à la cour d'appel de vérifier que la partie non comparante a été régulièrement appelée, elle n'est pas tenue de vérifier d'office si l'appelant a, </a:t>
            </a:r>
            <a:r>
              <a:rPr lang="fr-FR" sz="4000" b="1" dirty="0"/>
              <a:t>dans le délai imparti par les articles 908 et 911 du code de procédure civile, signifié ses conclusions à l'intimé qui n'a pas constitué avocat.</a:t>
            </a:r>
            <a:br>
              <a:rPr lang="fr-FR" sz="4000" b="1" dirty="0"/>
            </a:br>
            <a:br>
              <a:rPr lang="fr-FR" sz="4000" dirty="0"/>
            </a:br>
            <a:r>
              <a:rPr lang="fr-FR" sz="4000" dirty="0"/>
              <a:t>5. Ayant constaté que l'intimé était défaillant et que la déclaration d'appel lui avait été régulièrement signifiée à domicile, la cour d'appel, qui n'avait pas à procéder d'office à la recherche invoquée, a, sans méconnaître l'article 6, § 1, de la Convention de sauvegarde des droits de l'homme et des libertés fondamentales, légalement justifié sa décision.</a:t>
            </a:r>
          </a:p>
          <a:p>
            <a:pPr>
              <a:buNone/>
            </a:pPr>
            <a:endParaRPr lang="fr-FR" sz="3800" dirty="0">
              <a:latin typeface="+mn-lt"/>
            </a:endParaRPr>
          </a:p>
          <a:p>
            <a:pPr>
              <a:buNone/>
            </a:pPr>
            <a:r>
              <a:rPr lang="fr-FR" sz="3800" dirty="0">
                <a:latin typeface="+mn-lt"/>
              </a:rPr>
              <a:t> </a:t>
            </a:r>
          </a:p>
          <a:p>
            <a:pPr>
              <a:buNone/>
            </a:pPr>
            <a:r>
              <a:rPr lang="fr-FR" sz="3800" dirty="0">
                <a:latin typeface="+mn-lt"/>
              </a:rPr>
              <a:t> </a:t>
            </a:r>
          </a:p>
          <a:p>
            <a:pPr>
              <a:buNone/>
            </a:pPr>
            <a:r>
              <a:rPr lang="fr-FR" dirty="0"/>
              <a:t> </a:t>
            </a:r>
          </a:p>
          <a:p>
            <a:pPr>
              <a:buNone/>
            </a:pPr>
            <a:r>
              <a:rPr lang="fr-FR" dirty="0"/>
              <a:t> </a:t>
            </a:r>
          </a:p>
          <a:p>
            <a:pPr>
              <a:buNone/>
            </a:pPr>
            <a:r>
              <a:rPr lang="fr-FR" dirty="0"/>
              <a:t> </a:t>
            </a:r>
          </a:p>
        </p:txBody>
      </p:sp>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68</a:t>
            </a:fld>
            <a:endParaRPr lang="fr-FR"/>
          </a:p>
        </p:txBody>
      </p:sp>
    </p:spTree>
    <p:extLst>
      <p:ext uri="{BB962C8B-B14F-4D97-AF65-F5344CB8AC3E}">
        <p14:creationId xmlns:p14="http://schemas.microsoft.com/office/powerpoint/2010/main" val="429146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9491" y="987427"/>
            <a:ext cx="11374582" cy="5368925"/>
          </a:xfrm>
        </p:spPr>
        <p:txBody>
          <a:bodyPr>
            <a:normAutofit fontScale="47500" lnSpcReduction="20000"/>
          </a:bodyPr>
          <a:lstStyle/>
          <a:p>
            <a:pPr>
              <a:buNone/>
            </a:pPr>
            <a:r>
              <a:rPr lang="fr-FR" dirty="0"/>
              <a:t> </a:t>
            </a:r>
          </a:p>
          <a:p>
            <a:pPr>
              <a:buNone/>
            </a:pPr>
            <a:r>
              <a:rPr lang="fr-FR" sz="3800" b="1" dirty="0">
                <a:latin typeface="+mn-lt"/>
              </a:rPr>
              <a:t>		Conclusions signification à l’intimé non constitué</a:t>
            </a:r>
            <a:endParaRPr lang="fr-FR" sz="3800" dirty="0">
              <a:latin typeface="+mn-lt"/>
            </a:endParaRPr>
          </a:p>
          <a:p>
            <a:pPr>
              <a:buNone/>
            </a:pPr>
            <a:r>
              <a:rPr lang="fr-FR" sz="3800" b="1" dirty="0">
                <a:latin typeface="+mn-lt"/>
              </a:rPr>
              <a:t> </a:t>
            </a:r>
            <a:endParaRPr lang="fr-FR" sz="3800" dirty="0">
              <a:latin typeface="+mn-lt"/>
            </a:endParaRPr>
          </a:p>
          <a:p>
            <a:r>
              <a:rPr lang="fr-FR" sz="3800" b="1" dirty="0">
                <a:latin typeface="+mn-lt"/>
              </a:rPr>
              <a:t> </a:t>
            </a:r>
            <a:r>
              <a:rPr lang="fr-FR" sz="3600" b="1" dirty="0"/>
              <a:t> </a:t>
            </a:r>
            <a:r>
              <a:rPr lang="fr-FR" sz="3600" b="1" dirty="0" err="1"/>
              <a:t>Civ</a:t>
            </a:r>
            <a:r>
              <a:rPr lang="fr-FR" sz="3600" b="1" dirty="0"/>
              <a:t>. 2</a:t>
            </a:r>
            <a:r>
              <a:rPr lang="fr-FR" sz="3600" b="1" baseline="30000" dirty="0"/>
              <a:t>e</a:t>
            </a:r>
            <a:r>
              <a:rPr lang="fr-FR" sz="3600" b="1" dirty="0"/>
              <a:t>, 25 mars 2021, n° 19-20636</a:t>
            </a:r>
            <a:endParaRPr lang="fr-FR" sz="3600" dirty="0"/>
          </a:p>
          <a:p>
            <a:pPr marL="0" indent="0" fontAlgn="base">
              <a:buNone/>
            </a:pPr>
            <a:br>
              <a:rPr lang="fr-FR" sz="3600" dirty="0"/>
            </a:br>
            <a:r>
              <a:rPr lang="fr-FR" sz="3600" dirty="0"/>
              <a:t>5. Il résulte des </a:t>
            </a:r>
            <a:r>
              <a:rPr lang="fr-FR" sz="3600" b="1" dirty="0"/>
              <a:t>articles 640 et 641 du code de procédure civile que lorsqu’un acte doit être accompli avant l’expiration d’un délai exprimé en mois, celui-ci a pour origine la date de l’acte, de l'événement, de la décision ou de la notification qui le fait courir et pour terme le jour qui porte le même quantième que le jour de l'acte, de l'événement, de la décision ou de la notification qui le fait courir</a:t>
            </a:r>
            <a:r>
              <a:rPr lang="fr-FR" sz="3600" dirty="0"/>
              <a:t>.</a:t>
            </a:r>
            <a:br>
              <a:rPr lang="fr-FR" sz="3600" dirty="0"/>
            </a:br>
            <a:br>
              <a:rPr lang="fr-FR" sz="3600" dirty="0"/>
            </a:br>
            <a:r>
              <a:rPr lang="fr-FR" sz="3600" dirty="0"/>
              <a:t>6. Lorsque l'intimé n’a pas constitué avocat, l’article 911 du code de procédure civile impose à l'appelant de signifier les conclusions remises au greffe au plus tard dans le mois suivant l’expiration du délai de trois mois prévu à l’article 908 du code de procédure civile</a:t>
            </a:r>
            <a:r>
              <a:rPr lang="fr-FR" sz="3600" b="1" dirty="0"/>
              <a:t>. Il en résulte, que dans ce cas, le délai de l’article 908 étant prolongé d’un mois, l’appelant dispose d’un délai de quatre mois suivant la déclaration d’appel.</a:t>
            </a:r>
            <a:endParaRPr lang="fr-FR" sz="3800" dirty="0">
              <a:latin typeface="+mn-lt"/>
            </a:endParaRPr>
          </a:p>
          <a:p>
            <a:pPr>
              <a:buNone/>
            </a:pPr>
            <a:r>
              <a:rPr lang="fr-FR" sz="3800" b="1" dirty="0">
                <a:latin typeface="+mn-lt"/>
              </a:rPr>
              <a:t>		</a:t>
            </a:r>
            <a:endParaRPr lang="fr-FR" sz="3800" dirty="0">
              <a:latin typeface="+mn-lt"/>
            </a:endParaRPr>
          </a:p>
          <a:p>
            <a:pPr>
              <a:buNone/>
            </a:pPr>
            <a:r>
              <a:rPr lang="fr-FR" sz="3800" dirty="0">
                <a:latin typeface="+mn-lt"/>
              </a:rPr>
              <a:t> </a:t>
            </a:r>
          </a:p>
          <a:p>
            <a:pPr>
              <a:buNone/>
            </a:pPr>
            <a:r>
              <a:rPr lang="fr-FR" sz="3800" dirty="0">
                <a:latin typeface="+mn-lt"/>
              </a:rPr>
              <a:t> </a:t>
            </a:r>
          </a:p>
          <a:p>
            <a:pPr>
              <a:buNone/>
            </a:pPr>
            <a:r>
              <a:rPr lang="fr-FR" sz="3800" dirty="0">
                <a:latin typeface="+mn-lt"/>
              </a:rPr>
              <a:t> </a:t>
            </a:r>
          </a:p>
          <a:p>
            <a:pPr>
              <a:buNone/>
            </a:pPr>
            <a:r>
              <a:rPr lang="fr-FR" dirty="0"/>
              <a:t> </a:t>
            </a:r>
          </a:p>
          <a:p>
            <a:pPr>
              <a:buNone/>
            </a:pPr>
            <a:r>
              <a:rPr lang="fr-FR" dirty="0"/>
              <a:t> </a:t>
            </a:r>
          </a:p>
          <a:p>
            <a:pPr>
              <a:buNone/>
            </a:pPr>
            <a:r>
              <a:rPr lang="fr-FR" dirty="0"/>
              <a:t> </a:t>
            </a:r>
          </a:p>
        </p:txBody>
      </p:sp>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69</a:t>
            </a:fld>
            <a:endParaRPr lang="fr-FR"/>
          </a:p>
        </p:txBody>
      </p:sp>
    </p:spTree>
    <p:extLst>
      <p:ext uri="{BB962C8B-B14F-4D97-AF65-F5344CB8AC3E}">
        <p14:creationId xmlns:p14="http://schemas.microsoft.com/office/powerpoint/2010/main" val="2812293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731290"/>
            <a:ext cx="10515600" cy="307801"/>
          </a:xfrm>
        </p:spPr>
        <p:txBody>
          <a:bodyPr>
            <a:normAutofit fontScale="90000"/>
          </a:bodyPr>
          <a:lstStyle/>
          <a:p>
            <a:endParaRPr lang="fr-FR" sz="1800" dirty="0"/>
          </a:p>
        </p:txBody>
      </p:sp>
      <p:sp>
        <p:nvSpPr>
          <p:cNvPr id="3" name="Espace réservé du contenu 2"/>
          <p:cNvSpPr>
            <a:spLocks noGrp="1"/>
          </p:cNvSpPr>
          <p:nvPr>
            <p:ph idx="1"/>
          </p:nvPr>
        </p:nvSpPr>
        <p:spPr>
          <a:xfrm>
            <a:off x="838200" y="1039091"/>
            <a:ext cx="10515600" cy="5137872"/>
          </a:xfrm>
        </p:spPr>
        <p:txBody>
          <a:bodyPr>
            <a:normAutofit fontScale="55000" lnSpcReduction="20000"/>
          </a:bodyPr>
          <a:lstStyle/>
          <a:p>
            <a:pPr algn="just">
              <a:buNone/>
            </a:pPr>
            <a:r>
              <a:rPr lang="fr-FR" b="1" dirty="0"/>
              <a:t>   </a:t>
            </a:r>
          </a:p>
          <a:p>
            <a:pPr algn="just">
              <a:buNone/>
            </a:pPr>
            <a:r>
              <a:rPr lang="fr-FR" b="1" dirty="0"/>
              <a:t>	  </a:t>
            </a:r>
            <a:r>
              <a:rPr lang="fr-FR" sz="2900" b="1" dirty="0">
                <a:latin typeface="+mn-lt"/>
              </a:rPr>
              <a:t>Arrêt du conseil d’Etat du 21 janvier 2021</a:t>
            </a:r>
            <a:endParaRPr lang="fr-FR" sz="2900" dirty="0">
              <a:latin typeface="+mn-lt"/>
            </a:endParaRPr>
          </a:p>
          <a:p>
            <a:pPr algn="just">
              <a:buNone/>
            </a:pPr>
            <a:r>
              <a:rPr lang="fr-FR" sz="2900" dirty="0">
                <a:latin typeface="+mn-lt"/>
              </a:rPr>
              <a:t>   	 Le Conseil d'État a « </a:t>
            </a:r>
            <a:r>
              <a:rPr lang="fr-FR" sz="2900" i="1" dirty="0">
                <a:latin typeface="+mn-lt"/>
              </a:rPr>
              <a:t>enjoint au garde des Sceaux, ministre de la justice, de prendre, dans un délai de trois mois à compter de la notification de la présente décision, l'arrêté prévu à l'article 9 du décret du 29 juin 2020</a:t>
            </a:r>
            <a:r>
              <a:rPr lang="fr-FR" sz="2900" dirty="0">
                <a:latin typeface="+mn-lt"/>
              </a:rPr>
              <a:t> »</a:t>
            </a:r>
          </a:p>
          <a:p>
            <a:pPr algn="just">
              <a:buNone/>
            </a:pPr>
            <a:r>
              <a:rPr lang="fr-FR" sz="2900" dirty="0">
                <a:latin typeface="+mn-lt"/>
              </a:rPr>
              <a:t> </a:t>
            </a:r>
          </a:p>
          <a:p>
            <a:pPr algn="just">
              <a:buNone/>
            </a:pPr>
            <a:r>
              <a:rPr lang="fr-FR" sz="2900" i="1" dirty="0">
                <a:latin typeface="+mn-lt"/>
              </a:rPr>
              <a:t>  	  CE, 10e et 9e ch. réunies, 21 janv. 2021, n° 429956, Inédit au recueil Lebon : </a:t>
            </a:r>
            <a:r>
              <a:rPr lang="fr-FR" sz="2900" i="1" dirty="0" err="1">
                <a:latin typeface="+mn-lt"/>
              </a:rPr>
              <a:t>JurisData</a:t>
            </a:r>
            <a:r>
              <a:rPr lang="fr-FR" sz="2900" i="1" dirty="0">
                <a:latin typeface="+mn-lt"/>
              </a:rPr>
              <a:t> n° 2021-001312. </a:t>
            </a:r>
            <a:endParaRPr lang="fr-FR" sz="2900" dirty="0">
              <a:latin typeface="+mn-lt"/>
            </a:endParaRPr>
          </a:p>
          <a:p>
            <a:pPr algn="just">
              <a:buNone/>
            </a:pPr>
            <a:r>
              <a:rPr lang="fr-FR" sz="2900" b="1" dirty="0">
                <a:latin typeface="+mn-lt"/>
              </a:rPr>
              <a:t> </a:t>
            </a:r>
            <a:endParaRPr lang="fr-FR" sz="2900" dirty="0">
              <a:latin typeface="+mn-lt"/>
            </a:endParaRPr>
          </a:p>
          <a:p>
            <a:pPr algn="just">
              <a:buNone/>
            </a:pPr>
            <a:r>
              <a:rPr lang="fr-FR" sz="2900" b="1" dirty="0">
                <a:latin typeface="+mn-lt"/>
              </a:rPr>
              <a:t> 	  Arrêté du 28 avril 2021 relatif à la mise à disposition du public des décisions des juridictions judiciaires et administratives fixe le calendrier de l’open data</a:t>
            </a:r>
          </a:p>
          <a:p>
            <a:pPr algn="just">
              <a:buNone/>
            </a:pPr>
            <a:endParaRPr lang="fr-FR" sz="2900" dirty="0">
              <a:latin typeface="+mn-lt"/>
            </a:endParaRPr>
          </a:p>
          <a:p>
            <a:pPr algn="just">
              <a:buNone/>
            </a:pPr>
            <a:r>
              <a:rPr lang="fr-FR" sz="2900" b="1" dirty="0">
                <a:latin typeface="+mn-lt"/>
              </a:rPr>
              <a:t> 	  Ordre administratif : CE 30 septembre 2021 ; CAA 31 mars 2022 ; TA 30 juin 2022</a:t>
            </a:r>
          </a:p>
          <a:p>
            <a:pPr algn="just">
              <a:buNone/>
            </a:pPr>
            <a:endParaRPr lang="fr-FR" sz="2900" dirty="0">
              <a:latin typeface="+mn-lt"/>
            </a:endParaRPr>
          </a:p>
          <a:p>
            <a:pPr algn="just">
              <a:buNone/>
            </a:pPr>
            <a:r>
              <a:rPr lang="fr-FR" sz="2900" b="1" dirty="0">
                <a:latin typeface="+mn-lt"/>
              </a:rPr>
              <a:t>   	Ordre Judiciaire : CC 30 septembre 2021 ; CA 30 avril 2022 ; CPH 30 juin 2023 ; TC 31 décembre 2024 ; </a:t>
            </a:r>
            <a:r>
              <a:rPr lang="fr-FR" sz="2900" b="1" u="sng" dirty="0">
                <a:latin typeface="+mn-lt"/>
              </a:rPr>
              <a:t>TJ 30 septembre 2025</a:t>
            </a:r>
          </a:p>
          <a:p>
            <a:pPr algn="just">
              <a:buNone/>
            </a:pPr>
            <a:endParaRPr lang="fr-FR" sz="2900" dirty="0">
              <a:latin typeface="+mn-lt"/>
            </a:endParaRPr>
          </a:p>
          <a:p>
            <a:pPr algn="just">
              <a:buNone/>
            </a:pPr>
            <a:r>
              <a:rPr lang="fr-FR" sz="2900" b="1" dirty="0">
                <a:latin typeface="+mn-lt"/>
              </a:rPr>
              <a:t>   	Pénal : étalement du 30 septembre 2022 au 31 décembre 2025</a:t>
            </a:r>
            <a:endParaRPr lang="fr-FR" sz="2900" dirty="0">
              <a:latin typeface="+mn-lt"/>
            </a:endParaRPr>
          </a:p>
          <a:p>
            <a:pPr>
              <a:buNone/>
            </a:pPr>
            <a:r>
              <a:rPr lang="fr-FR" b="1" dirty="0"/>
              <a:t> </a:t>
            </a:r>
            <a:endParaRPr lang="fr-FR" dirty="0"/>
          </a:p>
        </p:txBody>
      </p:sp>
      <p:sp>
        <p:nvSpPr>
          <p:cNvPr id="4" name="Espace réservé du pied de page 3"/>
          <p:cNvSpPr>
            <a:spLocks noGrp="1"/>
          </p:cNvSpPr>
          <p:nvPr>
            <p:ph type="ftr" sz="quarter" idx="11"/>
          </p:nvPr>
        </p:nvSpPr>
        <p:spPr/>
        <p:txBody>
          <a:bodyPr/>
          <a:lstStyle/>
          <a:p>
            <a:r>
              <a:rPr lang="fr-FR"/>
              <a:t>EDASE - ÉCOLE DES AVOCATS DU SUD-EST</a:t>
            </a:r>
          </a:p>
        </p:txBody>
      </p:sp>
      <p:sp>
        <p:nvSpPr>
          <p:cNvPr id="5" name="Espace réservé du numéro de diapositive 4"/>
          <p:cNvSpPr>
            <a:spLocks noGrp="1"/>
          </p:cNvSpPr>
          <p:nvPr>
            <p:ph type="sldNum" sz="quarter" idx="12"/>
          </p:nvPr>
        </p:nvSpPr>
        <p:spPr/>
        <p:txBody>
          <a:bodyPr/>
          <a:lstStyle/>
          <a:p>
            <a:fld id="{38A3D1BC-4328-45BB-A374-B8780A0FC512}" type="slidenum">
              <a:rPr lang="fr-FR" smtClean="0"/>
              <a:pPr/>
              <a:t>7</a:t>
            </a:fld>
            <a:endParaRPr lang="fr-FR"/>
          </a:p>
        </p:txBody>
      </p:sp>
    </p:spTree>
    <p:extLst>
      <p:ext uri="{BB962C8B-B14F-4D97-AF65-F5344CB8AC3E}">
        <p14:creationId xmlns:p14="http://schemas.microsoft.com/office/powerpoint/2010/main" val="747044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9491" y="987427"/>
            <a:ext cx="11374582" cy="5368925"/>
          </a:xfrm>
        </p:spPr>
        <p:txBody>
          <a:bodyPr>
            <a:normAutofit fontScale="25000" lnSpcReduction="20000"/>
          </a:bodyPr>
          <a:lstStyle/>
          <a:p>
            <a:pPr>
              <a:buNone/>
            </a:pPr>
            <a:r>
              <a:rPr lang="fr-FR" dirty="0"/>
              <a:t> </a:t>
            </a:r>
          </a:p>
          <a:p>
            <a:pPr>
              <a:buNone/>
            </a:pPr>
            <a:r>
              <a:rPr lang="fr-FR" sz="3800" b="1" dirty="0">
                <a:latin typeface="+mn-lt"/>
              </a:rPr>
              <a:t>		</a:t>
            </a:r>
            <a:r>
              <a:rPr lang="fr-FR" sz="7200" b="1" dirty="0">
                <a:latin typeface="+mn-lt"/>
              </a:rPr>
              <a:t>Conclusions d’appel : synthèse des exigences</a:t>
            </a:r>
            <a:endParaRPr lang="fr-FR" sz="7200" dirty="0">
              <a:latin typeface="+mn-lt"/>
            </a:endParaRPr>
          </a:p>
          <a:p>
            <a:pPr>
              <a:buNone/>
            </a:pPr>
            <a:r>
              <a:rPr lang="fr-FR" sz="7200" b="1" dirty="0">
                <a:latin typeface="+mn-lt"/>
              </a:rPr>
              <a:t> </a:t>
            </a:r>
            <a:endParaRPr lang="fr-FR" sz="7200" dirty="0">
              <a:latin typeface="+mn-lt"/>
            </a:endParaRPr>
          </a:p>
          <a:p>
            <a:r>
              <a:rPr lang="fr-FR" sz="3800" b="1" dirty="0">
                <a:latin typeface="+mn-lt"/>
              </a:rPr>
              <a:t> </a:t>
            </a:r>
            <a:r>
              <a:rPr lang="fr-FR" sz="7200" b="1" dirty="0"/>
              <a:t> </a:t>
            </a:r>
            <a:r>
              <a:rPr lang="fr-FR" sz="7200" b="1" dirty="0" err="1"/>
              <a:t>Civ</a:t>
            </a:r>
            <a:r>
              <a:rPr lang="fr-FR" sz="7200" b="1" dirty="0"/>
              <a:t>. 2</a:t>
            </a:r>
            <a:r>
              <a:rPr lang="fr-FR" sz="7200" b="1" baseline="30000" dirty="0"/>
              <a:t>e</a:t>
            </a:r>
            <a:r>
              <a:rPr lang="fr-FR" sz="7200" b="1" dirty="0"/>
              <a:t>,  17 NOVEMBRE 2022, n° R 21-17.187</a:t>
            </a:r>
          </a:p>
          <a:p>
            <a:r>
              <a:rPr lang="fr-FR" sz="4000" dirty="0"/>
              <a:t>Vu les articles 542, 908 et 954 du code de procédure civile et 6, § 1, de la Convention de sauvegarde des droits de l'homme et des libertés fondamentales :</a:t>
            </a:r>
            <a:br>
              <a:rPr lang="fr-FR" sz="4000" dirty="0"/>
            </a:br>
            <a:br>
              <a:rPr lang="fr-FR" sz="4800" dirty="0"/>
            </a:br>
            <a:r>
              <a:rPr lang="fr-FR" sz="4800" dirty="0"/>
              <a:t>4. L'objet du litige devant la cour d'appel étant déterminé par les prétentions des parties, le respect de l'obligation faite à l'appelant de conclure conformément à l'article 908 s'apprécie nécessairement en considération des prescriptions de l'article 954.</a:t>
            </a:r>
            <a:br>
              <a:rPr lang="fr-FR" sz="4800" dirty="0"/>
            </a:br>
            <a:br>
              <a:rPr lang="fr-FR" sz="4800" dirty="0"/>
            </a:br>
            <a:r>
              <a:rPr lang="fr-FR" sz="4800" dirty="0"/>
              <a:t>5. Il résulte de ce dernier texte, en son deuxième alinéa, que le dispositif des conclusions de l'appelant remises dans le délai de l'article 908 doit comporter une prétention sollicitant expressément l'infirmation ou l'annulation du jugement frappé d'appel.</a:t>
            </a:r>
            <a:br>
              <a:rPr lang="fr-FR" sz="4800" dirty="0"/>
            </a:br>
            <a:br>
              <a:rPr lang="fr-FR" sz="4800" dirty="0"/>
            </a:br>
            <a:r>
              <a:rPr lang="fr-FR" sz="4800" dirty="0"/>
              <a:t>6. À défaut, en application de l'article 908, la déclaration d'appel est caduque ou, conformément à l'article 954, alinéa 3, la cour d'appel ne statuant que sur les prétentions énoncées au dispositif, ne peut que confirmer le jugement.</a:t>
            </a:r>
          </a:p>
          <a:p>
            <a:r>
              <a:rPr lang="fr-FR" sz="4800" dirty="0"/>
              <a:t>7. Ainsi, l'appelant doit dans le dispositif de ses conclusions mentionner qu'il demande l'infirmation des chefs du dispositif du jugement dont il recherche l'anéantissement, ou l'annulation du jugement. En cas de non-respect de cette règle, la cour d'appel ne peut que confirmer le jugement, sauf la faculté qui lui est reconnue de relever d'office la caducité de l'appel. Lorsque l'incident est soulevé par une partie, ou relevé d'office par le conseiller de la mise en état, ce dernier, ou le cas échéant la cour d'appel statuant sur déféré, prononce la caducité de la déclaration d'appel si les conditions en sont réunies (2e </a:t>
            </a:r>
            <a:r>
              <a:rPr lang="fr-FR" sz="4800" dirty="0" err="1"/>
              <a:t>Civ</a:t>
            </a:r>
            <a:r>
              <a:rPr lang="fr-FR" sz="4800" dirty="0"/>
              <a:t>., 4 novembre 2021, pourvoi no 20-15-766, publié).</a:t>
            </a:r>
            <a:br>
              <a:rPr lang="fr-FR" sz="4800" dirty="0"/>
            </a:br>
            <a:br>
              <a:rPr lang="fr-FR" sz="4800" dirty="0"/>
            </a:br>
            <a:r>
              <a:rPr lang="fr-FR" sz="4800" dirty="0"/>
              <a:t>8. Cette obligation de mentionner expressément la demande d'infirmation ou d'annulation du jugement, affirmée pour la première fois par un arrêt publié (2e </a:t>
            </a:r>
            <a:r>
              <a:rPr lang="fr-FR" sz="4800" dirty="0" err="1"/>
              <a:t>Civ</a:t>
            </a:r>
            <a:r>
              <a:rPr lang="fr-FR" sz="4800" dirty="0"/>
              <a:t>., 17 septembre 2020, pourvoi no 18-23.626, publié), fait peser sur les parties une charge procédurale nouvelle. Son application immédiate dans les instances introduites par une déclaration d'appel antérieure à la date de cet arrêt, aboutirait à priver les appelants du droit à un procès équitable.</a:t>
            </a:r>
            <a:br>
              <a:rPr lang="fr-FR" sz="4800" dirty="0"/>
            </a:br>
            <a:br>
              <a:rPr lang="fr-FR" sz="4800" dirty="0"/>
            </a:br>
            <a:r>
              <a:rPr lang="fr-FR" sz="4800" dirty="0"/>
              <a:t>9. Pour déclarer caduque la déclaration d'appel, l'arrêt énonce notamment que les conclusions de l'appelante comportent un dispositif qui ne conclut ni à l'annulation, ni à l'infirmation totale ou partielle du jugement déféré et que ce dispositif qui ne comporte donc aucune critique du jugement déféré ne permet pas de déterminer l'objet du litige pris devant la cour d'appel. Il en conclut que c'est dès lors à bon droit que le conseiller de la mise en état a prononcé la caducité de la déclaration d'appel faute pour l'appelant d'avoir, dans le délai de l'article 908 du code de procédure civile saisit la cour des chefs du jugement qu'il entendait critiquer.</a:t>
            </a:r>
            <a:br>
              <a:rPr lang="fr-FR" sz="4800" dirty="0"/>
            </a:br>
            <a:br>
              <a:rPr lang="fr-FR" sz="4800" dirty="0"/>
            </a:br>
            <a:r>
              <a:rPr lang="fr-FR" sz="4800" dirty="0"/>
              <a:t>10. En statuant ainsi, la cour d'appel a donné une portée aux articles 542, 908 et 954 du code de procédure civile qui, pour être conforme à l'état du droit applicable depuis le 17 septembre 2020, n'était pas prévisible pour les parties à la date à laquelle il a été relevé appel, soit le 2 octobre 2019 l'application de cette règle de procédure, qui instaure une charge procédurale nouvelle dans l'instance en cours, aboutissant à priver l'appelante d'un procès équitable au sens de l'article 6, § 1, de la Convention de sauvegarde des droits de l'homme et des libertés fondamentales.</a:t>
            </a:r>
            <a:br>
              <a:rPr lang="fr-FR" sz="4800" dirty="0"/>
            </a:br>
            <a:endParaRPr lang="fr-FR" sz="4800" dirty="0"/>
          </a:p>
          <a:p>
            <a:r>
              <a:rPr lang="fr-FR" sz="4800" dirty="0">
                <a:latin typeface="+mn-lt"/>
              </a:rPr>
              <a:t> </a:t>
            </a:r>
          </a:p>
          <a:p>
            <a:pPr>
              <a:buNone/>
            </a:pPr>
            <a:r>
              <a:rPr lang="fr-FR" sz="4800" dirty="0">
                <a:latin typeface="+mn-lt"/>
              </a:rPr>
              <a:t> </a:t>
            </a:r>
          </a:p>
          <a:p>
            <a:pPr>
              <a:buNone/>
            </a:pPr>
            <a:r>
              <a:rPr lang="fr-FR" sz="3800" dirty="0">
                <a:latin typeface="+mn-lt"/>
              </a:rPr>
              <a:t> </a:t>
            </a:r>
          </a:p>
          <a:p>
            <a:pPr>
              <a:buNone/>
            </a:pPr>
            <a:r>
              <a:rPr lang="fr-FR" dirty="0"/>
              <a:t> </a:t>
            </a:r>
          </a:p>
          <a:p>
            <a:pPr>
              <a:buNone/>
            </a:pPr>
            <a:r>
              <a:rPr lang="fr-FR" dirty="0"/>
              <a:t> </a:t>
            </a:r>
          </a:p>
          <a:p>
            <a:pPr>
              <a:buNone/>
            </a:pPr>
            <a:r>
              <a:rPr lang="fr-FR" dirty="0"/>
              <a:t> </a:t>
            </a:r>
          </a:p>
        </p:txBody>
      </p:sp>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70</a:t>
            </a:fld>
            <a:endParaRPr lang="fr-FR"/>
          </a:p>
        </p:txBody>
      </p:sp>
    </p:spTree>
    <p:extLst>
      <p:ext uri="{BB962C8B-B14F-4D97-AF65-F5344CB8AC3E}">
        <p14:creationId xmlns:p14="http://schemas.microsoft.com/office/powerpoint/2010/main" val="4216795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1055" y="987427"/>
            <a:ext cx="11485418" cy="5368925"/>
          </a:xfrm>
        </p:spPr>
        <p:txBody>
          <a:bodyPr>
            <a:normAutofit fontScale="25000" lnSpcReduction="20000"/>
          </a:bodyPr>
          <a:lstStyle/>
          <a:p>
            <a:pPr>
              <a:buNone/>
            </a:pPr>
            <a:r>
              <a:rPr lang="fr-FR" dirty="0"/>
              <a:t> </a:t>
            </a:r>
          </a:p>
          <a:p>
            <a:pPr>
              <a:buNone/>
            </a:pPr>
            <a:r>
              <a:rPr lang="fr-FR" b="1" dirty="0">
                <a:latin typeface="+mn-lt"/>
              </a:rPr>
              <a:t>		</a:t>
            </a:r>
            <a:r>
              <a:rPr lang="fr-FR" sz="6400" b="1" dirty="0">
                <a:latin typeface="+mn-lt"/>
              </a:rPr>
              <a:t>Absence de demande de réformation entrainant la confirmation ou la caducité </a:t>
            </a:r>
            <a:endParaRPr lang="fr-FR" sz="6400" dirty="0">
              <a:latin typeface="+mn-lt"/>
            </a:endParaRPr>
          </a:p>
          <a:p>
            <a:pPr>
              <a:buNone/>
            </a:pPr>
            <a:r>
              <a:rPr lang="fr-FR" sz="6400" b="1" dirty="0">
                <a:latin typeface="+mn-lt"/>
              </a:rPr>
              <a:t> </a:t>
            </a:r>
            <a:endParaRPr lang="fr-FR" sz="6400" dirty="0">
              <a:latin typeface="+mn-lt"/>
            </a:endParaRPr>
          </a:p>
          <a:p>
            <a:pPr>
              <a:buNone/>
            </a:pPr>
            <a:r>
              <a:rPr lang="fr-FR" sz="6400" b="1" dirty="0">
                <a:latin typeface="+mn-lt"/>
              </a:rPr>
              <a:t>		La cour d'appel saisie par un dispositif de premières conclusions qui ne sollicitent pas l'infirmation ou l'annulation du 	jugement 	ne peut que le confirmer</a:t>
            </a:r>
            <a:endParaRPr lang="fr-FR" sz="6400" dirty="0">
              <a:latin typeface="+mn-lt"/>
            </a:endParaRPr>
          </a:p>
          <a:p>
            <a:pPr>
              <a:buNone/>
            </a:pPr>
            <a:r>
              <a:rPr lang="fr-FR" sz="6400" dirty="0">
                <a:latin typeface="+mn-lt"/>
              </a:rPr>
              <a:t>		« </a:t>
            </a:r>
            <a:r>
              <a:rPr lang="fr-FR" sz="6400" i="1" dirty="0">
                <a:latin typeface="+mn-lt"/>
              </a:rPr>
              <a:t>l'appelant ne demandait pas l'infirmation du jugement attaqué mais l'annulation des saisies, leur mainlevée ou leur 	cantonnement, la cour d'appel ne pouvait que confirmer ce jugement »</a:t>
            </a:r>
          </a:p>
          <a:p>
            <a:pPr>
              <a:buNone/>
            </a:pPr>
            <a:endParaRPr lang="fr-FR" sz="6400" dirty="0">
              <a:latin typeface="+mn-lt"/>
            </a:endParaRPr>
          </a:p>
          <a:p>
            <a:pPr>
              <a:buNone/>
            </a:pPr>
            <a:r>
              <a:rPr lang="fr-FR" sz="6400" b="1" dirty="0">
                <a:latin typeface="+mn-lt"/>
              </a:rPr>
              <a:t>		</a:t>
            </a:r>
            <a:r>
              <a:rPr lang="fr-FR" sz="6400" b="1" dirty="0" err="1">
                <a:latin typeface="+mn-lt"/>
              </a:rPr>
              <a:t>Cass</a:t>
            </a:r>
            <a:r>
              <a:rPr lang="fr-FR" sz="6400" b="1" dirty="0">
                <a:latin typeface="+mn-lt"/>
              </a:rPr>
              <a:t>. 2e </a:t>
            </a:r>
            <a:r>
              <a:rPr lang="fr-FR" sz="6400" b="1" dirty="0" err="1">
                <a:latin typeface="+mn-lt"/>
              </a:rPr>
              <a:t>civ</a:t>
            </a:r>
            <a:r>
              <a:rPr lang="fr-FR" sz="6400" b="1" dirty="0">
                <a:latin typeface="+mn-lt"/>
              </a:rPr>
              <a:t>., 17 sept. 2020, n° 18-23.626, FS-P+B+I : </a:t>
            </a:r>
            <a:r>
              <a:rPr lang="fr-FR" sz="6400" b="1" dirty="0" err="1">
                <a:latin typeface="+mn-lt"/>
              </a:rPr>
              <a:t>JurisData</a:t>
            </a:r>
            <a:r>
              <a:rPr lang="fr-FR" sz="6400" b="1" dirty="0">
                <a:latin typeface="+mn-lt"/>
              </a:rPr>
              <a:t> n° 2020-013427</a:t>
            </a:r>
            <a:endParaRPr lang="fr-FR" sz="6400" dirty="0">
              <a:latin typeface="+mn-lt"/>
            </a:endParaRPr>
          </a:p>
          <a:p>
            <a:pPr>
              <a:buNone/>
            </a:pPr>
            <a:r>
              <a:rPr lang="fr-FR" sz="6400" b="1" dirty="0">
                <a:latin typeface="+mn-lt"/>
              </a:rPr>
              <a:t>		</a:t>
            </a:r>
            <a:r>
              <a:rPr lang="fr-FR" sz="6400" b="1" dirty="0" err="1">
                <a:latin typeface="+mn-lt"/>
              </a:rPr>
              <a:t>Cass</a:t>
            </a:r>
            <a:r>
              <a:rPr lang="fr-FR" sz="6400" b="1" dirty="0">
                <a:latin typeface="+mn-lt"/>
              </a:rPr>
              <a:t>. 2e </a:t>
            </a:r>
            <a:r>
              <a:rPr lang="fr-FR" sz="6400" b="1" dirty="0" err="1">
                <a:latin typeface="+mn-lt"/>
              </a:rPr>
              <a:t>civ</a:t>
            </a:r>
            <a:r>
              <a:rPr lang="fr-FR" sz="6400" b="1" dirty="0">
                <a:latin typeface="+mn-lt"/>
              </a:rPr>
              <a:t>., 4 nov. 2021, n° 20-15.757, 20-15.776, 20-15.778 et 20-15.787, F-B : </a:t>
            </a:r>
            <a:r>
              <a:rPr lang="fr-FR" sz="6400" b="1" dirty="0" err="1">
                <a:latin typeface="+mn-lt"/>
              </a:rPr>
              <a:t>JurisData</a:t>
            </a:r>
            <a:r>
              <a:rPr lang="fr-FR" sz="6400" b="1" dirty="0">
                <a:latin typeface="+mn-lt"/>
              </a:rPr>
              <a:t> n° 2021-017772</a:t>
            </a:r>
            <a:endParaRPr lang="fr-FR" sz="6400" dirty="0">
              <a:latin typeface="+mn-lt"/>
            </a:endParaRPr>
          </a:p>
          <a:p>
            <a:pPr>
              <a:buNone/>
            </a:pPr>
            <a:r>
              <a:rPr lang="fr-FR" sz="6400" b="1" dirty="0">
                <a:latin typeface="+mn-lt"/>
              </a:rPr>
              <a:t> </a:t>
            </a:r>
            <a:endParaRPr lang="fr-FR" sz="6400" dirty="0">
              <a:latin typeface="+mn-lt"/>
            </a:endParaRPr>
          </a:p>
          <a:p>
            <a:pPr>
              <a:buNone/>
            </a:pPr>
            <a:r>
              <a:rPr lang="fr-FR" sz="6400" b="1" dirty="0">
                <a:latin typeface="+mn-lt"/>
              </a:rPr>
              <a:t>		Toutes les déclarations d'appel postérieures au 17 septembre 2020 sont concernées</a:t>
            </a:r>
            <a:r>
              <a:rPr lang="fr-FR" sz="6400" dirty="0">
                <a:latin typeface="+mn-lt"/>
              </a:rPr>
              <a:t> A contrario pas pour les déclarations 	antérieures</a:t>
            </a:r>
          </a:p>
          <a:p>
            <a:pPr>
              <a:buNone/>
            </a:pPr>
            <a:endParaRPr lang="fr-FR" sz="6400" dirty="0">
              <a:latin typeface="+mn-lt"/>
            </a:endParaRPr>
          </a:p>
          <a:p>
            <a:pPr>
              <a:buNone/>
            </a:pPr>
            <a:r>
              <a:rPr lang="fr-FR" sz="6400" b="1" dirty="0">
                <a:latin typeface="+mn-lt"/>
              </a:rPr>
              <a:t>		</a:t>
            </a:r>
            <a:r>
              <a:rPr lang="fr-FR" sz="6400" b="1" dirty="0" err="1">
                <a:latin typeface="+mn-lt"/>
              </a:rPr>
              <a:t>Cass</a:t>
            </a:r>
            <a:r>
              <a:rPr lang="fr-FR" sz="6400" b="1" dirty="0">
                <a:latin typeface="+mn-lt"/>
              </a:rPr>
              <a:t>. 2e </a:t>
            </a:r>
            <a:r>
              <a:rPr lang="fr-FR" sz="6400" b="1" dirty="0" err="1">
                <a:latin typeface="+mn-lt"/>
              </a:rPr>
              <a:t>civ</a:t>
            </a:r>
            <a:r>
              <a:rPr lang="fr-FR" sz="6400" b="1" dirty="0">
                <a:latin typeface="+mn-lt"/>
              </a:rPr>
              <a:t>., 20 mai 2021, n° 19-22.316 et 20-13.210, F-P : </a:t>
            </a:r>
            <a:r>
              <a:rPr lang="fr-FR" sz="6400" b="1" dirty="0" err="1">
                <a:latin typeface="+mn-lt"/>
              </a:rPr>
              <a:t>JurisData</a:t>
            </a:r>
            <a:r>
              <a:rPr lang="fr-FR" sz="6400" b="1" dirty="0">
                <a:latin typeface="+mn-lt"/>
              </a:rPr>
              <a:t> n° 2021-007575</a:t>
            </a:r>
            <a:endParaRPr lang="fr-FR" sz="6400" dirty="0">
              <a:latin typeface="+mn-lt"/>
            </a:endParaRPr>
          </a:p>
          <a:p>
            <a:pPr>
              <a:buNone/>
            </a:pPr>
            <a:r>
              <a:rPr lang="fr-FR" sz="6400" b="1" dirty="0">
                <a:latin typeface="+mn-lt"/>
              </a:rPr>
              <a:t>		</a:t>
            </a:r>
            <a:r>
              <a:rPr lang="fr-FR" sz="6400" b="1" dirty="0" err="1">
                <a:latin typeface="+mn-lt"/>
              </a:rPr>
              <a:t>Cass</a:t>
            </a:r>
            <a:r>
              <a:rPr lang="fr-FR" sz="6400" b="1" dirty="0">
                <a:latin typeface="+mn-lt"/>
              </a:rPr>
              <a:t>. 2e </a:t>
            </a:r>
            <a:r>
              <a:rPr lang="fr-FR" sz="6400" b="1" dirty="0" err="1">
                <a:latin typeface="+mn-lt"/>
              </a:rPr>
              <a:t>civ</a:t>
            </a:r>
            <a:r>
              <a:rPr lang="fr-FR" sz="6400" b="1" dirty="0">
                <a:latin typeface="+mn-lt"/>
              </a:rPr>
              <a:t>., 1er </a:t>
            </a:r>
            <a:r>
              <a:rPr lang="fr-FR" sz="6400" b="1" dirty="0" err="1">
                <a:latin typeface="+mn-lt"/>
              </a:rPr>
              <a:t>juill</a:t>
            </a:r>
            <a:r>
              <a:rPr lang="fr-FR" sz="6400" b="1" dirty="0">
                <a:latin typeface="+mn-lt"/>
              </a:rPr>
              <a:t>. 2021, n° 20-10.694, F-B : </a:t>
            </a:r>
            <a:r>
              <a:rPr lang="fr-FR" sz="6400" b="1" dirty="0" err="1">
                <a:latin typeface="+mn-lt"/>
              </a:rPr>
              <a:t>JurisData</a:t>
            </a:r>
            <a:r>
              <a:rPr lang="fr-FR" sz="6400" b="1" dirty="0">
                <a:latin typeface="+mn-lt"/>
              </a:rPr>
              <a:t> n° 2021-010512</a:t>
            </a:r>
            <a:endParaRPr lang="fr-FR" sz="6400" dirty="0">
              <a:latin typeface="+mn-lt"/>
            </a:endParaRPr>
          </a:p>
          <a:p>
            <a:pPr>
              <a:buNone/>
            </a:pPr>
            <a:r>
              <a:rPr lang="fr-FR" sz="6400" b="1" dirty="0">
                <a:latin typeface="+mn-lt"/>
              </a:rPr>
              <a:t>		</a:t>
            </a:r>
            <a:r>
              <a:rPr lang="fr-FR" sz="6400" b="1" dirty="0" err="1">
                <a:latin typeface="+mn-lt"/>
              </a:rPr>
              <a:t>Cass</a:t>
            </a:r>
            <a:r>
              <a:rPr lang="fr-FR" sz="6400" b="1" dirty="0">
                <a:latin typeface="+mn-lt"/>
              </a:rPr>
              <a:t>. 2e </a:t>
            </a:r>
            <a:r>
              <a:rPr lang="fr-FR" sz="6400" b="1" dirty="0" err="1">
                <a:latin typeface="+mn-lt"/>
              </a:rPr>
              <a:t>civ</a:t>
            </a:r>
            <a:r>
              <a:rPr lang="fr-FR" sz="6400" b="1" dirty="0">
                <a:latin typeface="+mn-lt"/>
              </a:rPr>
              <a:t>., 9 juin 2022, n° 20-22.588 FS-B </a:t>
            </a:r>
            <a:endParaRPr lang="fr-FR" sz="6400" dirty="0">
              <a:latin typeface="+mn-lt"/>
            </a:endParaRPr>
          </a:p>
          <a:p>
            <a:pPr>
              <a:buNone/>
            </a:pPr>
            <a:r>
              <a:rPr lang="fr-FR" sz="6400" dirty="0">
                <a:latin typeface="+mn-lt"/>
              </a:rPr>
              <a:t> </a:t>
            </a:r>
          </a:p>
          <a:p>
            <a:pPr>
              <a:buNone/>
            </a:pPr>
            <a:r>
              <a:rPr lang="fr-FR" sz="6400" dirty="0">
                <a:latin typeface="+mn-lt"/>
              </a:rPr>
              <a:t> </a:t>
            </a:r>
          </a:p>
          <a:p>
            <a:pPr>
              <a:buNone/>
            </a:pPr>
            <a:r>
              <a:rPr lang="fr-FR" dirty="0">
                <a:latin typeface="+mn-lt"/>
              </a:rPr>
              <a:t> </a:t>
            </a:r>
          </a:p>
        </p:txBody>
      </p:sp>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71</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7927" y="987427"/>
            <a:ext cx="11499273" cy="5368925"/>
          </a:xfrm>
        </p:spPr>
        <p:txBody>
          <a:bodyPr>
            <a:normAutofit/>
          </a:bodyPr>
          <a:lstStyle/>
          <a:p>
            <a:pPr>
              <a:buNone/>
            </a:pPr>
            <a:endParaRPr lang="fr-FR" b="1" dirty="0"/>
          </a:p>
          <a:p>
            <a:pPr>
              <a:buNone/>
            </a:pPr>
            <a:r>
              <a:rPr lang="fr-FR" sz="2100" b="1" dirty="0">
                <a:latin typeface="+mn-lt"/>
              </a:rPr>
              <a:t>	Demande de réformation sans réitération des prétentions dans le dispositif entrainant l’absence de saisine </a:t>
            </a:r>
            <a:endParaRPr lang="fr-FR" sz="2100" dirty="0">
              <a:latin typeface="+mn-lt"/>
            </a:endParaRPr>
          </a:p>
          <a:p>
            <a:pPr>
              <a:buNone/>
            </a:pPr>
            <a:r>
              <a:rPr lang="fr-FR" sz="2100" dirty="0">
                <a:latin typeface="+mn-lt"/>
              </a:rPr>
              <a:t>	« </a:t>
            </a:r>
            <a:r>
              <a:rPr lang="fr-FR" sz="2100" i="1" dirty="0">
                <a:latin typeface="+mn-lt"/>
              </a:rPr>
              <a:t>Il ressort des énonciations de l’arrêt, se référant aux dernières conclusions d’appel déposées pour M. et Mme X., que, dans le dispositif de leurs conclusions d’appel, </a:t>
            </a:r>
            <a:r>
              <a:rPr lang="fr-FR" sz="2100" b="1" i="1" dirty="0">
                <a:latin typeface="+mn-lt"/>
              </a:rPr>
              <a:t>ces derniers se bornaient à solliciter l’infirmation du jugement frappé d’appel, sans réitérer la contestation de la validité de la signification</a:t>
            </a:r>
            <a:r>
              <a:rPr lang="fr-FR" sz="2100" i="1" dirty="0">
                <a:latin typeface="+mn-lt"/>
              </a:rPr>
              <a:t> du jugement du tribunal de commerce rejetée par ce jugement.</a:t>
            </a:r>
            <a:r>
              <a:rPr lang="fr-FR" sz="2100" dirty="0">
                <a:latin typeface="+mn-lt"/>
              </a:rPr>
              <a:t> »</a:t>
            </a:r>
          </a:p>
          <a:p>
            <a:pPr>
              <a:buNone/>
            </a:pPr>
            <a:r>
              <a:rPr lang="fr-FR" sz="2100" b="1" dirty="0">
                <a:latin typeface="+mn-lt"/>
              </a:rPr>
              <a:t>	</a:t>
            </a:r>
            <a:r>
              <a:rPr lang="fr-FR" sz="2100" b="1" dirty="0" err="1">
                <a:latin typeface="+mn-lt"/>
              </a:rPr>
              <a:t>Cass</a:t>
            </a:r>
            <a:r>
              <a:rPr lang="fr-FR" sz="2100" b="1" dirty="0">
                <a:latin typeface="+mn-lt"/>
              </a:rPr>
              <a:t>. 2</a:t>
            </a:r>
            <a:r>
              <a:rPr lang="fr-FR" sz="2100" b="1" baseline="30000" dirty="0">
                <a:latin typeface="+mn-lt"/>
              </a:rPr>
              <a:t>e</a:t>
            </a:r>
            <a:r>
              <a:rPr lang="fr-FR" sz="2100" b="1" dirty="0">
                <a:latin typeface="+mn-lt"/>
              </a:rPr>
              <a:t> </a:t>
            </a:r>
            <a:r>
              <a:rPr lang="fr-FR" sz="2100" b="1" dirty="0" err="1">
                <a:latin typeface="+mn-lt"/>
              </a:rPr>
              <a:t>civ</a:t>
            </a:r>
            <a:r>
              <a:rPr lang="fr-FR" sz="2100" b="1" dirty="0">
                <a:latin typeface="+mn-lt"/>
              </a:rPr>
              <a:t>., 4 févr. 2021, n° 19-23.915, P+B+I : </a:t>
            </a:r>
            <a:r>
              <a:rPr lang="fr-FR" sz="2100" b="1" dirty="0" err="1">
                <a:latin typeface="+mn-lt"/>
              </a:rPr>
              <a:t>JurisData</a:t>
            </a:r>
            <a:r>
              <a:rPr lang="fr-FR" sz="2100" b="1" dirty="0">
                <a:latin typeface="+mn-lt"/>
              </a:rPr>
              <a:t> n° 2021-000476</a:t>
            </a:r>
            <a:endParaRPr lang="fr-FR" sz="2100" dirty="0">
              <a:latin typeface="+mn-lt"/>
            </a:endParaRPr>
          </a:p>
          <a:p>
            <a:pPr>
              <a:buNone/>
            </a:pPr>
            <a:r>
              <a:rPr lang="fr-FR" sz="2100" dirty="0">
                <a:latin typeface="+mn-lt"/>
              </a:rPr>
              <a:t>	</a:t>
            </a:r>
          </a:p>
          <a:p>
            <a:pPr>
              <a:buNone/>
            </a:pPr>
            <a:r>
              <a:rPr lang="fr-FR" sz="2100" dirty="0">
                <a:latin typeface="+mn-lt"/>
              </a:rPr>
              <a:t>	Pour une nullité d’un acte d’huissier non reprise dans le dispositif</a:t>
            </a:r>
          </a:p>
          <a:p>
            <a:pPr>
              <a:buNone/>
            </a:pPr>
            <a:r>
              <a:rPr lang="fr-FR" sz="2100" b="1" dirty="0">
                <a:latin typeface="+mn-lt"/>
              </a:rPr>
              <a:t>	</a:t>
            </a:r>
            <a:r>
              <a:rPr lang="fr-FR" sz="2100" b="1" dirty="0" err="1">
                <a:latin typeface="+mn-lt"/>
              </a:rPr>
              <a:t>Cass</a:t>
            </a:r>
            <a:r>
              <a:rPr lang="fr-FR" sz="2100" b="1" dirty="0">
                <a:latin typeface="+mn-lt"/>
              </a:rPr>
              <a:t>. 2</a:t>
            </a:r>
            <a:r>
              <a:rPr lang="fr-FR" sz="2100" b="1" baseline="30000" dirty="0">
                <a:latin typeface="+mn-lt"/>
              </a:rPr>
              <a:t>e</a:t>
            </a:r>
            <a:r>
              <a:rPr lang="fr-FR" sz="2100" b="1" dirty="0">
                <a:latin typeface="+mn-lt"/>
              </a:rPr>
              <a:t> </a:t>
            </a:r>
            <a:r>
              <a:rPr lang="fr-FR" sz="2100" b="1" dirty="0" err="1">
                <a:latin typeface="+mn-lt"/>
              </a:rPr>
              <a:t>civ</a:t>
            </a:r>
            <a:r>
              <a:rPr lang="fr-FR" sz="2100" b="1" dirty="0">
                <a:latin typeface="+mn-lt"/>
              </a:rPr>
              <a:t>., 30 sept. 2021, n° 19-12.244, F-B : </a:t>
            </a:r>
            <a:r>
              <a:rPr lang="fr-FR" sz="2100" b="1" dirty="0" err="1">
                <a:latin typeface="+mn-lt"/>
              </a:rPr>
              <a:t>JurisData</a:t>
            </a:r>
            <a:r>
              <a:rPr lang="fr-FR" sz="2100" b="1" dirty="0">
                <a:latin typeface="+mn-lt"/>
              </a:rPr>
              <a:t> n° 2021-015152</a:t>
            </a:r>
            <a:endParaRPr lang="fr-FR" sz="2100" dirty="0">
              <a:latin typeface="+mn-lt"/>
            </a:endParaRPr>
          </a:p>
          <a:p>
            <a:pPr>
              <a:buNone/>
            </a:pPr>
            <a:r>
              <a:rPr lang="fr-FR" sz="2100" dirty="0">
                <a:latin typeface="+mn-lt"/>
              </a:rPr>
              <a:t> </a:t>
            </a:r>
          </a:p>
          <a:p>
            <a:pPr>
              <a:buNone/>
            </a:pPr>
            <a:r>
              <a:rPr lang="fr-FR" sz="2100" dirty="0">
                <a:latin typeface="+mn-lt"/>
              </a:rPr>
              <a:t> </a:t>
            </a:r>
          </a:p>
          <a:p>
            <a:pPr>
              <a:buNone/>
            </a:pPr>
            <a:endParaRPr lang="fr-FR" dirty="0"/>
          </a:p>
        </p:txBody>
      </p:sp>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72</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7927" y="987427"/>
            <a:ext cx="11499273" cy="5368925"/>
          </a:xfrm>
        </p:spPr>
        <p:txBody>
          <a:bodyPr>
            <a:normAutofit fontScale="55000" lnSpcReduction="20000"/>
          </a:bodyPr>
          <a:lstStyle/>
          <a:p>
            <a:pPr>
              <a:buNone/>
            </a:pPr>
            <a:endParaRPr lang="fr-FR" b="1" dirty="0"/>
          </a:p>
          <a:p>
            <a:r>
              <a:rPr lang="fr-FR" sz="2100" b="1" dirty="0">
                <a:latin typeface="+mn-lt"/>
              </a:rPr>
              <a:t>	</a:t>
            </a:r>
            <a:r>
              <a:rPr lang="fr-FR" sz="3600" b="1" dirty="0" err="1"/>
              <a:t>Civ</a:t>
            </a:r>
            <a:r>
              <a:rPr lang="fr-FR" sz="3600" b="1" dirty="0"/>
              <a:t>. 2</a:t>
            </a:r>
            <a:r>
              <a:rPr lang="fr-FR" sz="3600" b="1" baseline="30000" dirty="0"/>
              <a:t>e</a:t>
            </a:r>
            <a:r>
              <a:rPr lang="fr-FR" sz="3600" b="1" dirty="0"/>
              <a:t>, 9 septembre 2021, n° 20-17.263 : irrecevabilité des conclusions et caducité</a:t>
            </a:r>
          </a:p>
          <a:p>
            <a:r>
              <a:rPr lang="fr-FR" sz="2400" dirty="0"/>
              <a:t>3°/ que la conformité des conclusions aux règles formelles de présentation et de structuration des conclusions de l'article 954 du code de procédure civile est appréciée </a:t>
            </a:r>
            <a:r>
              <a:rPr lang="fr-FR" sz="2400" dirty="0">
                <a:solidFill>
                  <a:schemeClr val="tx1"/>
                </a:solidFill>
              </a:rPr>
              <a:t>au regard des dernières conclusions déposées par les parties avant l'ordonnance de clôture</a:t>
            </a:r>
            <a:r>
              <a:rPr lang="fr-FR" sz="2400" dirty="0"/>
              <a:t>, le conseiller de la mise en état pouvant enjoindre aux avocats de mettre leurs conclusions en conformité avec ces dispositions ; qu'en jugeant, pour prononcer la caducité de l'appel, </a:t>
            </a:r>
            <a:r>
              <a:rPr lang="fr-FR" sz="2400" b="1" dirty="0"/>
              <a:t>que les conclusions signifiées après l'expiration du délai prévu à l'article 908 du code de procédure civile n'avaient pu régulariser la procédure, la cour d'appel a violé l'article 954, alinéas 2 et 3, du code de procédure civile</a:t>
            </a:r>
            <a:r>
              <a:rPr lang="fr-FR" sz="2400" dirty="0"/>
              <a:t>, dans sa rédaction antérieure à l'entrée en vigueur du décret n° 2017-891 du 6 mai 2017, ensemble l'article 913 de ce code ;</a:t>
            </a:r>
            <a:endParaRPr lang="fr-FR" sz="2400" b="1" dirty="0"/>
          </a:p>
          <a:p>
            <a:r>
              <a:rPr lang="fr-FR" sz="2400" b="1" dirty="0"/>
              <a:t>4. </a:t>
            </a:r>
            <a:r>
              <a:rPr lang="fr-FR" sz="2400" dirty="0"/>
              <a:t>En application de l’article 908 du code de procédure civile, dans sa rédaction antérieure au décret n° 2017-891 du 6 mai 2017, à peine de caducité de la déclaration d’appel, relevée d’office, l’appelant dispose d’un délai de trois mois à compter de la déclaration d’appel pour conclure.</a:t>
            </a:r>
            <a:br>
              <a:rPr lang="fr-FR" sz="2400" dirty="0"/>
            </a:br>
            <a:r>
              <a:rPr lang="fr-FR" sz="2400" dirty="0"/>
              <a:t>5. Les conclusions d’appelant exigées par cet article 908 sont toutes celles remises au greffe et notifiées dans les délais prévus par ce texte, qui déterminent l’objet du litige porté devant la cour d’appel.</a:t>
            </a:r>
            <a:br>
              <a:rPr lang="fr-FR" sz="2400" dirty="0"/>
            </a:br>
            <a:r>
              <a:rPr lang="fr-FR" sz="2400" dirty="0"/>
              <a:t>6. </a:t>
            </a:r>
            <a:r>
              <a:rPr lang="fr-FR" sz="2400" b="1" dirty="0"/>
              <a:t>L’étendue des prétentions dont est saisie la cour d’appel étant déterminée dans les conditions fixées par l’article 954 du même code, dans sa rédaction alors applicable, le respect de la diligence impartie par l’article 908 s’apprécie nécessairement en considération des prescriptions de cet article 954.</a:t>
            </a:r>
            <a:br>
              <a:rPr lang="fr-FR" sz="2400" b="1" dirty="0"/>
            </a:br>
            <a:r>
              <a:rPr lang="fr-FR" sz="2400" dirty="0"/>
              <a:t>7. Selon cet article 954, pris en son alinéa 2, les prétentions des parties sont récapitulées sous forme de dispositif, la cour d’appel ne statuant que sur les prétentions énoncées au dispositif. Il résulte de ce texte, dénué d’ambiguïté, que le dispositif des conclusions de l’appelant remises dans le délai de l’article 908, doit comporter, en vue de l’infirmation ou de l’annulation du jugement frappé d’appel, des prétentions sur le litige, sans lesquelles la cour d’appel ne peut que confirmer le jugement frappé d’appel. Cette règle poursuit un but légitime, tenant au respect des droits de la défense et à la bonne administration de la justice.</a:t>
            </a:r>
          </a:p>
          <a:p>
            <a:br>
              <a:rPr lang="fr-FR" sz="2400" dirty="0"/>
            </a:br>
            <a:r>
              <a:rPr lang="fr-FR" sz="2400" dirty="0"/>
              <a:t>8. Il résulte de la combinaison de ces règles </a:t>
            </a:r>
            <a:r>
              <a:rPr lang="fr-FR" sz="2400" b="1" dirty="0"/>
              <a:t>que, dans le cas où l’appelant n’a pas pris, dans le délai de l’article 908, de conclusions comportant, en leur dispositif, de telles prétentions, la caducité de la déclaration d’appel est encour</a:t>
            </a:r>
            <a:r>
              <a:rPr lang="fr-FR" sz="2400" dirty="0"/>
              <a:t>ue.</a:t>
            </a:r>
          </a:p>
          <a:p>
            <a:r>
              <a:rPr lang="fr-FR" sz="2400" dirty="0"/>
              <a:t>9. Cette sanction, qui permet d’éviter de mener à son terme un appel irrémédiablement dénué de toute portée pour son auteur, poursuit un but légitime de célérité de la procédure et de bonne administration de la justice.</a:t>
            </a:r>
            <a:br>
              <a:rPr lang="fr-FR" sz="2400" dirty="0"/>
            </a:br>
            <a:endParaRPr lang="fr-FR" sz="2400" dirty="0"/>
          </a:p>
          <a:p>
            <a:pPr>
              <a:buNone/>
            </a:pPr>
            <a:r>
              <a:rPr lang="fr-FR" sz="2100" dirty="0">
                <a:latin typeface="+mn-lt"/>
              </a:rPr>
              <a:t> </a:t>
            </a:r>
          </a:p>
          <a:p>
            <a:pPr>
              <a:buNone/>
            </a:pPr>
            <a:endParaRPr lang="fr-FR" dirty="0"/>
          </a:p>
        </p:txBody>
      </p:sp>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73</a:t>
            </a:fld>
            <a:endParaRPr lang="fr-FR"/>
          </a:p>
        </p:txBody>
      </p:sp>
    </p:spTree>
    <p:extLst>
      <p:ext uri="{BB962C8B-B14F-4D97-AF65-F5344CB8AC3E}">
        <p14:creationId xmlns:p14="http://schemas.microsoft.com/office/powerpoint/2010/main" val="1270049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25415" y="1811852"/>
            <a:ext cx="10550770" cy="4152850"/>
          </a:xfrm>
        </p:spPr>
        <p:txBody>
          <a:bodyPr>
            <a:normAutofit fontScale="47500" lnSpcReduction="20000"/>
          </a:bodyPr>
          <a:lstStyle/>
          <a:p>
            <a:r>
              <a:rPr lang="fr-FR" b="1" dirty="0"/>
              <a:t>Conclusions : référence erronée au conseiller de la mise en état </a:t>
            </a:r>
          </a:p>
          <a:p>
            <a:r>
              <a:rPr lang="fr-FR" b="1" dirty="0"/>
              <a:t> </a:t>
            </a:r>
            <a:r>
              <a:rPr lang="fr-FR" b="1" dirty="0" err="1"/>
              <a:t>Civ</a:t>
            </a:r>
            <a:r>
              <a:rPr lang="fr-FR" b="1" dirty="0"/>
              <a:t>. 2</a:t>
            </a:r>
            <a:r>
              <a:rPr lang="fr-FR" b="1" baseline="30000" dirty="0"/>
              <a:t>e</a:t>
            </a:r>
            <a:r>
              <a:rPr lang="fr-FR" b="1" dirty="0"/>
              <a:t>, 20 oct. 2022, n° N 21-15.942</a:t>
            </a:r>
          </a:p>
          <a:p>
            <a:r>
              <a:rPr lang="fr-FR" dirty="0"/>
              <a:t>Vu l'article 910-1 du code de procédure civile :</a:t>
            </a:r>
            <a:br>
              <a:rPr lang="fr-FR" dirty="0"/>
            </a:br>
            <a:br>
              <a:rPr lang="fr-FR" dirty="0"/>
            </a:br>
            <a:r>
              <a:rPr lang="fr-FR" dirty="0"/>
              <a:t>6. Aux termes de ce texte, les conclusions exigées par les articles 905-2 et 908 à 910 sont celles, adressées à la cour, qui sont remises au greffe et notifiées dans les délais prévus par ces textes et qui déterminent l'objet du litige.</a:t>
            </a:r>
            <a:br>
              <a:rPr lang="fr-FR" dirty="0"/>
            </a:br>
            <a:br>
              <a:rPr lang="fr-FR" dirty="0"/>
            </a:br>
            <a:r>
              <a:rPr lang="fr-FR" dirty="0"/>
              <a:t>7. Pour déclarer d'office irrecevables toutes conclusions que pourrait déposer l'intimée postérieurement au 11 septembre 2020, l'arrêt retient qu'en application de l'article 954 du code de procédure civile, seul le dispositif des conclusions doit être pris en considération, que (le dispositif des) conclusions signifiées par l'intimée, qui mentionne </a:t>
            </a:r>
            <a:r>
              <a:rPr lang="fr-FR" b="1" dirty="0"/>
              <a:t>« il est demandé au conseiller de la mise en état </a:t>
            </a:r>
            <a:r>
              <a:rPr lang="fr-FR" dirty="0"/>
              <a:t>», est adressé au conseiller de la mise en état, et que l'indication « plaise à la cour », dans le corps des écritures, ne peut permettre de le corriger, de sorte que, les règles de procédure civile étant édictées afin de garantir aux parties, dans un cadre de sécurité juridique, un procès équitable, les conclusions de l'intimée du 11 septembre 2020 ne saisissent pas la cour d'appel et, le délai pour conclure n'ayant pas été suspendu, l'intimée n'a pas conclu dans le délai qui lui était imparti.</a:t>
            </a:r>
            <a:br>
              <a:rPr lang="fr-FR" dirty="0"/>
            </a:br>
            <a:br>
              <a:rPr lang="fr-FR" dirty="0"/>
            </a:br>
            <a:r>
              <a:rPr lang="fr-FR" dirty="0"/>
              <a:t>8. En statuant ainsi, alors que les conclusions au fond de Mme [G] contenaient une demande de réformation partielle du jugement ainsi que des prétentions et moyens sur le fond, et lui avaient été transmises par le RPVA, selon les exigences requises, la cour d'appel, qui en était saisie quand bien même elles comportaient une référence erronée au conseiller de la mise en état, et qui ne pouvait que les déclarer recevables, a violé le texte susvisé.</a:t>
            </a:r>
            <a:endParaRPr lang="fr-FR" b="1" dirty="0">
              <a:latin typeface="+mn-lt"/>
            </a:endParaRPr>
          </a:p>
          <a:p>
            <a:pPr>
              <a:buNone/>
            </a:pPr>
            <a:endParaRPr lang="fr-FR" b="1" dirty="0">
              <a:latin typeface="+mn-lt"/>
            </a:endParaRPr>
          </a:p>
          <a:p>
            <a:pPr>
              <a:buNone/>
            </a:pPr>
            <a:r>
              <a:rPr lang="fr-FR" b="1" dirty="0">
                <a:latin typeface="+mn-lt"/>
              </a:rPr>
              <a:t>	</a:t>
            </a:r>
            <a:endParaRPr lang="fr-FR" dirty="0">
              <a:latin typeface="+mn-lt"/>
            </a:endParaRPr>
          </a:p>
        </p:txBody>
      </p:sp>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74</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9491" y="987427"/>
            <a:ext cx="11236036" cy="5368925"/>
          </a:xfrm>
        </p:spPr>
        <p:txBody>
          <a:bodyPr>
            <a:normAutofit fontScale="55000" lnSpcReduction="20000"/>
          </a:bodyPr>
          <a:lstStyle/>
          <a:p>
            <a:pPr>
              <a:buNone/>
            </a:pPr>
            <a:endParaRPr lang="fr-FR" b="1" dirty="0">
              <a:latin typeface="+mn-lt"/>
            </a:endParaRPr>
          </a:p>
          <a:p>
            <a:pPr>
              <a:buNone/>
            </a:pPr>
            <a:endParaRPr lang="fr-FR" b="1" dirty="0">
              <a:latin typeface="+mn-lt"/>
            </a:endParaRPr>
          </a:p>
          <a:p>
            <a:pPr>
              <a:buNone/>
            </a:pPr>
            <a:r>
              <a:rPr lang="fr-FR" b="1" dirty="0">
                <a:latin typeface="+mn-lt"/>
              </a:rPr>
              <a:t>	Nullité de la notification des conclusions d’appelant pour vice de forme est le préalable à la caducité </a:t>
            </a:r>
            <a:endParaRPr lang="fr-FR" dirty="0">
              <a:latin typeface="+mn-lt"/>
            </a:endParaRPr>
          </a:p>
          <a:p>
            <a:pPr>
              <a:buNone/>
            </a:pPr>
            <a:r>
              <a:rPr lang="fr-FR" dirty="0">
                <a:latin typeface="+mn-lt"/>
              </a:rPr>
              <a:t>	La caducité de la déclaration d'appel, faute de notification par l'appelant de ses conclusions à l'intimé dans le délai imparti, ne peut être encourue, en raison d'une irrégularité de forme affectant cette notification, </a:t>
            </a:r>
            <a:r>
              <a:rPr lang="fr-FR" b="1" dirty="0">
                <a:latin typeface="+mn-lt"/>
              </a:rPr>
              <a:t>qu'en cas d'annulation de cet acte</a:t>
            </a:r>
            <a:r>
              <a:rPr lang="fr-FR" dirty="0">
                <a:latin typeface="+mn-lt"/>
              </a:rPr>
              <a:t>, sur la démonstration, par celui qui l'invoque, du grief que lui a causé l'irrégularité. </a:t>
            </a:r>
          </a:p>
          <a:p>
            <a:pPr>
              <a:buNone/>
            </a:pPr>
            <a:endParaRPr lang="fr-FR" b="1" dirty="0">
              <a:latin typeface="+mn-lt"/>
            </a:endParaRPr>
          </a:p>
          <a:p>
            <a:pPr>
              <a:buNone/>
            </a:pPr>
            <a:r>
              <a:rPr lang="fr-FR" b="1" dirty="0">
                <a:latin typeface="+mn-lt"/>
              </a:rPr>
              <a:t>	</a:t>
            </a:r>
            <a:r>
              <a:rPr lang="fr-FR" b="1" dirty="0" err="1">
                <a:latin typeface="+mn-lt"/>
              </a:rPr>
              <a:t>Cass</a:t>
            </a:r>
            <a:r>
              <a:rPr lang="fr-FR" b="1" dirty="0">
                <a:latin typeface="+mn-lt"/>
              </a:rPr>
              <a:t>. 2e </a:t>
            </a:r>
            <a:r>
              <a:rPr lang="fr-FR" b="1" dirty="0" err="1">
                <a:latin typeface="+mn-lt"/>
              </a:rPr>
              <a:t>civ</a:t>
            </a:r>
            <a:r>
              <a:rPr lang="fr-FR" b="1" dirty="0">
                <a:latin typeface="+mn-lt"/>
              </a:rPr>
              <a:t>., 4 nov. 2021, n° 20-13.568, F-B : </a:t>
            </a:r>
            <a:r>
              <a:rPr lang="fr-FR" b="1" dirty="0" err="1">
                <a:latin typeface="+mn-lt"/>
              </a:rPr>
              <a:t>JurisData</a:t>
            </a:r>
            <a:r>
              <a:rPr lang="fr-FR" b="1" dirty="0">
                <a:latin typeface="+mn-lt"/>
              </a:rPr>
              <a:t> n° 2021-017553</a:t>
            </a:r>
            <a:endParaRPr lang="fr-FR" dirty="0">
              <a:latin typeface="+mn-lt"/>
            </a:endParaRPr>
          </a:p>
          <a:p>
            <a:pPr>
              <a:buNone/>
            </a:pPr>
            <a:r>
              <a:rPr lang="fr-FR" b="1" dirty="0">
                <a:latin typeface="+mn-lt"/>
              </a:rPr>
              <a:t> </a:t>
            </a:r>
            <a:endParaRPr lang="fr-FR" dirty="0">
              <a:latin typeface="+mn-lt"/>
            </a:endParaRPr>
          </a:p>
          <a:p>
            <a:pPr>
              <a:buNone/>
            </a:pPr>
            <a:r>
              <a:rPr lang="fr-FR" dirty="0">
                <a:latin typeface="+mn-lt"/>
              </a:rPr>
              <a:t> </a:t>
            </a:r>
          </a:p>
          <a:p>
            <a:pPr>
              <a:buNone/>
            </a:pPr>
            <a:r>
              <a:rPr lang="fr-FR" b="1" dirty="0">
                <a:latin typeface="+mn-lt"/>
              </a:rPr>
              <a:t>	La possibilité d’une audience et d’observations verbales </a:t>
            </a:r>
            <a:endParaRPr lang="fr-FR" dirty="0">
              <a:latin typeface="+mn-lt"/>
            </a:endParaRPr>
          </a:p>
          <a:p>
            <a:pPr>
              <a:buNone/>
            </a:pPr>
            <a:r>
              <a:rPr lang="fr-FR" dirty="0">
                <a:latin typeface="+mn-lt"/>
              </a:rPr>
              <a:t> </a:t>
            </a:r>
          </a:p>
          <a:p>
            <a:pPr>
              <a:buNone/>
            </a:pPr>
            <a:r>
              <a:rPr lang="fr-FR" dirty="0">
                <a:latin typeface="+mn-lt"/>
              </a:rPr>
              <a:t>	« </a:t>
            </a:r>
            <a:r>
              <a:rPr lang="fr-FR" i="1" dirty="0">
                <a:latin typeface="+mn-lt"/>
              </a:rPr>
              <a:t>un intimé dont les conclusions sont déclarées irrecevables peut néanmoins prendre la parole à l'audience</a:t>
            </a:r>
            <a:r>
              <a:rPr lang="fr-FR" dirty="0">
                <a:latin typeface="+mn-lt"/>
              </a:rPr>
              <a:t> » </a:t>
            </a:r>
          </a:p>
          <a:p>
            <a:pPr>
              <a:buNone/>
            </a:pPr>
            <a:r>
              <a:rPr lang="fr-FR" b="1" dirty="0">
                <a:latin typeface="+mn-lt"/>
              </a:rPr>
              <a:t>	</a:t>
            </a:r>
            <a:r>
              <a:rPr lang="fr-FR" b="1" dirty="0" err="1">
                <a:latin typeface="+mn-lt"/>
              </a:rPr>
              <a:t>Cass</a:t>
            </a:r>
            <a:r>
              <a:rPr lang="fr-FR" b="1" dirty="0">
                <a:latin typeface="+mn-lt"/>
              </a:rPr>
              <a:t>. 2e </a:t>
            </a:r>
            <a:r>
              <a:rPr lang="fr-FR" b="1" dirty="0" err="1">
                <a:latin typeface="+mn-lt"/>
              </a:rPr>
              <a:t>civ</a:t>
            </a:r>
            <a:r>
              <a:rPr lang="fr-FR" b="1" dirty="0">
                <a:latin typeface="+mn-lt"/>
              </a:rPr>
              <a:t>., 16 déc. 2021, n° 20-18.237, FS-B : </a:t>
            </a:r>
            <a:r>
              <a:rPr lang="fr-FR" b="1" dirty="0" err="1">
                <a:latin typeface="+mn-lt"/>
              </a:rPr>
              <a:t>JurisData</a:t>
            </a:r>
            <a:r>
              <a:rPr lang="fr-FR" b="1" dirty="0">
                <a:latin typeface="+mn-lt"/>
              </a:rPr>
              <a:t> n° 2021-020381</a:t>
            </a:r>
            <a:endParaRPr lang="fr-FR" dirty="0">
              <a:latin typeface="+mn-lt"/>
            </a:endParaRPr>
          </a:p>
          <a:p>
            <a:pPr>
              <a:buNone/>
            </a:pPr>
            <a:r>
              <a:rPr lang="fr-FR" dirty="0">
                <a:latin typeface="+mn-lt"/>
              </a:rPr>
              <a:t> </a:t>
            </a:r>
          </a:p>
          <a:p>
            <a:pPr>
              <a:buNone/>
            </a:pPr>
            <a:r>
              <a:rPr lang="fr-FR" dirty="0">
                <a:latin typeface="+mn-lt"/>
              </a:rPr>
              <a:t> </a:t>
            </a:r>
          </a:p>
        </p:txBody>
      </p:sp>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75</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5635" y="987427"/>
            <a:ext cx="11457709" cy="5368925"/>
          </a:xfrm>
        </p:spPr>
        <p:txBody>
          <a:bodyPr>
            <a:normAutofit/>
          </a:bodyPr>
          <a:lstStyle/>
          <a:p>
            <a:pPr>
              <a:buNone/>
            </a:pPr>
            <a:r>
              <a:rPr lang="fr-FR" b="1" dirty="0"/>
              <a:t> </a:t>
            </a:r>
            <a:endParaRPr lang="fr-FR" dirty="0"/>
          </a:p>
          <a:p>
            <a:pPr>
              <a:buNone/>
            </a:pPr>
            <a:r>
              <a:rPr lang="fr-FR" sz="1900" b="1" dirty="0">
                <a:latin typeface="+mn-lt"/>
              </a:rPr>
              <a:t>	Signification au </a:t>
            </a:r>
            <a:r>
              <a:rPr lang="fr-FR" sz="1900" b="1" dirty="0" err="1">
                <a:latin typeface="+mn-lt"/>
              </a:rPr>
              <a:t>co</a:t>
            </a:r>
            <a:r>
              <a:rPr lang="fr-FR" sz="1900" b="1" dirty="0">
                <a:latin typeface="+mn-lt"/>
              </a:rPr>
              <a:t>-intimé défaillant</a:t>
            </a:r>
          </a:p>
          <a:p>
            <a:pPr>
              <a:buNone/>
            </a:pPr>
            <a:endParaRPr lang="fr-FR" sz="1900" dirty="0">
              <a:latin typeface="+mn-lt"/>
            </a:endParaRPr>
          </a:p>
          <a:p>
            <a:pPr>
              <a:buNone/>
            </a:pPr>
            <a:r>
              <a:rPr lang="fr-FR" sz="1900" dirty="0">
                <a:latin typeface="+mn-lt"/>
              </a:rPr>
              <a:t>	N'est défaillant que le défendeur qui n'a pas comparu et à qui la citation n'avait pas été délivrée à personne. </a:t>
            </a:r>
          </a:p>
          <a:p>
            <a:pPr>
              <a:buNone/>
            </a:pPr>
            <a:r>
              <a:rPr lang="fr-FR" sz="1900" dirty="0">
                <a:latin typeface="+mn-lt"/>
              </a:rPr>
              <a:t>	L'intimé est tenu, comme l'appelant, de notifier ses conclusions aux avocats des parties dans le délai de leur remise au greffe de la cour d'appel, et de signifier ses conclusions à un </a:t>
            </a:r>
            <a:r>
              <a:rPr lang="fr-FR" sz="1900" dirty="0" err="1">
                <a:latin typeface="+mn-lt"/>
              </a:rPr>
              <a:t>co</a:t>
            </a:r>
            <a:r>
              <a:rPr lang="fr-FR" sz="1900" dirty="0">
                <a:latin typeface="+mn-lt"/>
              </a:rPr>
              <a:t>-intimé qui n'a pas constitué avocat et à l'encontre duquel il émet des prétentions. </a:t>
            </a:r>
          </a:p>
          <a:p>
            <a:pPr>
              <a:buNone/>
            </a:pPr>
            <a:r>
              <a:rPr lang="fr-FR" sz="1900" b="1" dirty="0">
                <a:latin typeface="+mn-lt"/>
              </a:rPr>
              <a:t>	</a:t>
            </a:r>
          </a:p>
          <a:p>
            <a:pPr>
              <a:buNone/>
            </a:pPr>
            <a:r>
              <a:rPr lang="fr-FR" sz="1900" b="1" dirty="0">
                <a:latin typeface="+mn-lt"/>
              </a:rPr>
              <a:t>	</a:t>
            </a:r>
            <a:r>
              <a:rPr lang="fr-FR" sz="1900" b="1" dirty="0" err="1">
                <a:latin typeface="+mn-lt"/>
              </a:rPr>
              <a:t>Cass</a:t>
            </a:r>
            <a:r>
              <a:rPr lang="fr-FR" sz="1900" b="1" dirty="0">
                <a:latin typeface="+mn-lt"/>
              </a:rPr>
              <a:t>. 1re </a:t>
            </a:r>
            <a:r>
              <a:rPr lang="fr-FR" sz="1900" b="1" dirty="0" err="1">
                <a:latin typeface="+mn-lt"/>
              </a:rPr>
              <a:t>civ</a:t>
            </a:r>
            <a:r>
              <a:rPr lang="fr-FR" sz="1900" b="1" dirty="0">
                <a:latin typeface="+mn-lt"/>
              </a:rPr>
              <a:t>., 23 sept. 2020, n° 19-13.652, F-P+B : </a:t>
            </a:r>
            <a:r>
              <a:rPr lang="fr-FR" sz="1900" b="1" dirty="0" err="1">
                <a:latin typeface="+mn-lt"/>
              </a:rPr>
              <a:t>JurisData</a:t>
            </a:r>
            <a:r>
              <a:rPr lang="fr-FR" sz="1900" b="1" dirty="0">
                <a:latin typeface="+mn-lt"/>
              </a:rPr>
              <a:t> n° 2020-014750</a:t>
            </a:r>
            <a:endParaRPr lang="fr-FR" sz="1900" dirty="0">
              <a:latin typeface="+mn-lt"/>
            </a:endParaRPr>
          </a:p>
          <a:p>
            <a:pPr>
              <a:buNone/>
            </a:pPr>
            <a:r>
              <a:rPr lang="fr-FR" sz="1900" dirty="0">
                <a:latin typeface="+mn-lt"/>
              </a:rPr>
              <a:t> </a:t>
            </a:r>
          </a:p>
          <a:p>
            <a:pPr>
              <a:buNone/>
            </a:pPr>
            <a:r>
              <a:rPr lang="fr-FR" dirty="0"/>
              <a:t> </a:t>
            </a:r>
          </a:p>
          <a:p>
            <a:pPr>
              <a:buNone/>
            </a:pPr>
            <a:endParaRPr lang="fr-FR" dirty="0"/>
          </a:p>
        </p:txBody>
      </p:sp>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76</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7927" y="987427"/>
            <a:ext cx="11388437" cy="5368925"/>
          </a:xfrm>
        </p:spPr>
        <p:txBody>
          <a:bodyPr>
            <a:normAutofit fontScale="62500" lnSpcReduction="20000"/>
          </a:bodyPr>
          <a:lstStyle/>
          <a:p>
            <a:pPr>
              <a:buNone/>
            </a:pPr>
            <a:r>
              <a:rPr lang="fr-FR" dirty="0"/>
              <a:t> </a:t>
            </a:r>
          </a:p>
          <a:p>
            <a:pPr>
              <a:buNone/>
            </a:pPr>
            <a:r>
              <a:rPr lang="fr-FR" dirty="0"/>
              <a:t> </a:t>
            </a:r>
          </a:p>
          <a:p>
            <a:pPr>
              <a:buNone/>
            </a:pPr>
            <a:r>
              <a:rPr lang="fr-FR" sz="2900" b="1" dirty="0">
                <a:latin typeface="+mn-lt"/>
              </a:rPr>
              <a:t>	Pouvoirs du conseiller de la mise en état</a:t>
            </a:r>
            <a:endParaRPr lang="fr-FR" sz="2900" dirty="0">
              <a:latin typeface="+mn-lt"/>
            </a:endParaRPr>
          </a:p>
          <a:p>
            <a:pPr>
              <a:buNone/>
            </a:pPr>
            <a:r>
              <a:rPr lang="fr-FR" sz="2900" dirty="0">
                <a:latin typeface="+mn-lt"/>
              </a:rPr>
              <a:t> </a:t>
            </a:r>
          </a:p>
          <a:p>
            <a:pPr>
              <a:buNone/>
            </a:pPr>
            <a:r>
              <a:rPr lang="fr-FR" sz="2900" dirty="0">
                <a:latin typeface="+mn-lt"/>
              </a:rPr>
              <a:t> </a:t>
            </a:r>
          </a:p>
          <a:p>
            <a:pPr>
              <a:buNone/>
            </a:pPr>
            <a:r>
              <a:rPr lang="fr-FR" sz="2900" dirty="0">
                <a:latin typeface="+mn-lt"/>
              </a:rPr>
              <a:t>	Si l'article 907 du CPC relatif aux attributions du Conseiller de la mise en état en cause d'appel </a:t>
            </a:r>
            <a:r>
              <a:rPr lang="fr-FR" sz="2900" b="1" dirty="0">
                <a:latin typeface="+mn-lt"/>
              </a:rPr>
              <a:t>renvoie à celles conférées au Juge de la mise en état</a:t>
            </a:r>
            <a:r>
              <a:rPr lang="fr-FR" sz="2900" dirty="0">
                <a:latin typeface="+mn-lt"/>
              </a:rPr>
              <a:t> </a:t>
            </a:r>
            <a:r>
              <a:rPr lang="fr-FR" sz="2900" i="1" dirty="0">
                <a:latin typeface="+mn-lt"/>
              </a:rPr>
              <a:t>(CPC, art. 780 à 807)</a:t>
            </a:r>
            <a:r>
              <a:rPr lang="fr-FR" sz="2900" dirty="0">
                <a:latin typeface="+mn-lt"/>
              </a:rPr>
              <a:t> et, donc à celles du nouvel article 789 du CPC, la délimitation de l'étendue de cette nouvelle compétence du Conseiller est </a:t>
            </a:r>
            <a:r>
              <a:rPr lang="fr-FR" sz="2900" dirty="0" err="1">
                <a:latin typeface="+mn-lt"/>
              </a:rPr>
              <a:t>procéduralement</a:t>
            </a:r>
            <a:r>
              <a:rPr lang="fr-FR" sz="2900" dirty="0">
                <a:latin typeface="+mn-lt"/>
              </a:rPr>
              <a:t> plus complexe que celle du Juge de la mise en état</a:t>
            </a:r>
          </a:p>
          <a:p>
            <a:pPr>
              <a:buNone/>
            </a:pPr>
            <a:r>
              <a:rPr lang="fr-FR" sz="2900" dirty="0">
                <a:latin typeface="+mn-lt"/>
              </a:rPr>
              <a:t>	</a:t>
            </a:r>
          </a:p>
          <a:p>
            <a:pPr>
              <a:buNone/>
            </a:pPr>
            <a:r>
              <a:rPr lang="fr-FR" sz="2900" dirty="0">
                <a:latin typeface="+mn-lt"/>
              </a:rPr>
              <a:t>	Outre les compétences spécifiques dévolues au Conseiller de la mise en état par l'article 914 du CPC propres à l'irrecevabilité de l'appel (qui doivent être soulevées simultanément), le renvoi par l'article 907 du CPC à l'article 789 du même code lui confère désormais compétence exclusive pour statuer sur les </a:t>
            </a:r>
            <a:r>
              <a:rPr lang="fr-FR" sz="2900" b="1" dirty="0">
                <a:latin typeface="+mn-lt"/>
              </a:rPr>
              <a:t>fins de non-recevoir mais pas toutes...</a:t>
            </a:r>
            <a:endParaRPr lang="fr-FR" sz="2900" dirty="0">
              <a:latin typeface="+mn-lt"/>
            </a:endParaRPr>
          </a:p>
          <a:p>
            <a:pPr>
              <a:buNone/>
            </a:pPr>
            <a:r>
              <a:rPr lang="fr-FR" sz="2900" dirty="0">
                <a:latin typeface="+mn-lt"/>
              </a:rPr>
              <a:t> </a:t>
            </a:r>
          </a:p>
          <a:p>
            <a:pPr>
              <a:buNone/>
            </a:pPr>
            <a:r>
              <a:rPr lang="fr-FR" sz="2900" b="1" dirty="0">
                <a:latin typeface="+mn-lt"/>
              </a:rPr>
              <a:t>	L'articulation des pouvoirs du CME avec ceux de la formation collégiale de la cour et ceux du juge de première instance sont en effet de nature à limiter son champ d'action.</a:t>
            </a:r>
            <a:endParaRPr lang="fr-FR" sz="2900" dirty="0">
              <a:latin typeface="+mn-lt"/>
            </a:endParaRPr>
          </a:p>
          <a:p>
            <a:pPr>
              <a:buNone/>
            </a:pPr>
            <a:r>
              <a:rPr lang="fr-FR" dirty="0"/>
              <a:t> </a:t>
            </a:r>
          </a:p>
          <a:p>
            <a:pPr>
              <a:buNone/>
            </a:pPr>
            <a:r>
              <a:rPr lang="fr-FR" dirty="0"/>
              <a:t> </a:t>
            </a:r>
          </a:p>
          <a:p>
            <a:pPr>
              <a:buNone/>
            </a:pPr>
            <a:endParaRPr lang="fr-FR" dirty="0"/>
          </a:p>
        </p:txBody>
      </p:sp>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77</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199" y="987427"/>
            <a:ext cx="11305309" cy="5163991"/>
          </a:xfrm>
        </p:spPr>
        <p:txBody>
          <a:bodyPr>
            <a:normAutofit fontScale="85000" lnSpcReduction="20000"/>
          </a:bodyPr>
          <a:lstStyle/>
          <a:p>
            <a:pPr>
              <a:buNone/>
            </a:pPr>
            <a:endParaRPr lang="fr-FR" sz="1800" dirty="0">
              <a:latin typeface="+mn-lt"/>
            </a:endParaRPr>
          </a:p>
          <a:p>
            <a:pPr>
              <a:buNone/>
            </a:pPr>
            <a:r>
              <a:rPr lang="fr-FR" sz="1800" dirty="0">
                <a:latin typeface="+mn-lt"/>
              </a:rPr>
              <a:t>	Il existe 3 types de fins de non-recevoir en cause d'appel :</a:t>
            </a:r>
          </a:p>
          <a:p>
            <a:pPr>
              <a:buNone/>
            </a:pPr>
            <a:r>
              <a:rPr lang="fr-FR" sz="1800" dirty="0">
                <a:latin typeface="+mn-lt"/>
              </a:rPr>
              <a:t> </a:t>
            </a:r>
          </a:p>
          <a:p>
            <a:pPr>
              <a:buNone/>
            </a:pPr>
            <a:r>
              <a:rPr lang="fr-FR" sz="1800" dirty="0">
                <a:latin typeface="+mn-lt"/>
              </a:rPr>
              <a:t>	les </a:t>
            </a:r>
            <a:r>
              <a:rPr lang="fr-FR" sz="1800" b="1" dirty="0">
                <a:latin typeface="+mn-lt"/>
              </a:rPr>
              <a:t>fins de non-recevoir débattues en première instance</a:t>
            </a:r>
            <a:r>
              <a:rPr lang="fr-FR" sz="1800" dirty="0">
                <a:latin typeface="+mn-lt"/>
              </a:rPr>
              <a:t>  : elles </a:t>
            </a:r>
            <a:r>
              <a:rPr lang="fr-FR" sz="1800" b="1" dirty="0">
                <a:latin typeface="+mn-lt"/>
              </a:rPr>
              <a:t>échappent à la compétence du Conseiller de la mise en état</a:t>
            </a:r>
            <a:r>
              <a:rPr lang="fr-FR" sz="1800" dirty="0">
                <a:latin typeface="+mn-lt"/>
              </a:rPr>
              <a:t> car cela reviendrait à lui conférer le pouvoir de confirmer ou infirmer la décision du premier juge alors que seule la cour d'appel dans sa formation au fond a ce pouvoir ;</a:t>
            </a:r>
          </a:p>
          <a:p>
            <a:pPr>
              <a:buNone/>
            </a:pPr>
            <a:r>
              <a:rPr lang="fr-FR" sz="1800" dirty="0">
                <a:latin typeface="+mn-lt"/>
              </a:rPr>
              <a:t>	les </a:t>
            </a:r>
            <a:r>
              <a:rPr lang="fr-FR" sz="1800" b="1" dirty="0">
                <a:latin typeface="+mn-lt"/>
              </a:rPr>
              <a:t>fins de non-recevoir non débattues qui touchent à la première instance</a:t>
            </a:r>
            <a:r>
              <a:rPr lang="fr-FR" sz="1800" dirty="0">
                <a:latin typeface="+mn-lt"/>
              </a:rPr>
              <a:t>  : elles </a:t>
            </a:r>
            <a:r>
              <a:rPr lang="fr-FR" sz="1800" b="1" dirty="0">
                <a:latin typeface="+mn-lt"/>
              </a:rPr>
              <a:t>échappent en principe également à la compétence du conseiller de la mise en état</a:t>
            </a:r>
            <a:r>
              <a:rPr lang="fr-FR" sz="1800" dirty="0">
                <a:latin typeface="+mn-lt"/>
              </a:rPr>
              <a:t> puisqu'en ne la relevant pas en première instance le premier juge a nécessairement statué sur la recevabilité s'il a également statué au fond dans le respect de l'article 472 du CPC </a:t>
            </a:r>
            <a:r>
              <a:rPr lang="fr-FR" sz="1800" i="1" dirty="0">
                <a:latin typeface="+mn-lt"/>
              </a:rPr>
              <a:t>(CA Lyon, ord. CME, 6 janv. 2021, n° 20/04160). </a:t>
            </a:r>
            <a:r>
              <a:rPr lang="fr-FR" sz="1800" dirty="0">
                <a:latin typeface="+mn-lt"/>
              </a:rPr>
              <a:t>Toutefois, en attendant la position de la Cour de cassation sur les limites de la compétence du Conseiller de la mise en état concernant ces fins de non-recevoir, la précaution recommande de saisir le Conseiller de la mise en état et la cour ;</a:t>
            </a:r>
          </a:p>
          <a:p>
            <a:pPr>
              <a:buNone/>
            </a:pPr>
            <a:r>
              <a:rPr lang="fr-FR" sz="1800" dirty="0">
                <a:latin typeface="+mn-lt"/>
              </a:rPr>
              <a:t>	les </a:t>
            </a:r>
            <a:r>
              <a:rPr lang="fr-FR" sz="1800" b="1" dirty="0">
                <a:latin typeface="+mn-lt"/>
              </a:rPr>
              <a:t>fins de non-recevoir qui touchent à l’appel </a:t>
            </a:r>
            <a:r>
              <a:rPr lang="fr-FR" sz="1800" dirty="0">
                <a:latin typeface="+mn-lt"/>
              </a:rPr>
              <a:t>: irrecevabilité des prétentions nouvelles (art. 564 CPC) et irrecevabilité des prétentions non concentrées (art. 910-4 CPC) relèvent de la cour d’appel (</a:t>
            </a:r>
            <a:r>
              <a:rPr lang="fr-FR" sz="1800" b="1" dirty="0" err="1">
                <a:latin typeface="+mn-lt"/>
              </a:rPr>
              <a:t>Civ</a:t>
            </a:r>
            <a:r>
              <a:rPr lang="fr-FR" sz="1800" b="1" dirty="0">
                <a:latin typeface="+mn-lt"/>
              </a:rPr>
              <a:t>. 2</a:t>
            </a:r>
            <a:r>
              <a:rPr lang="fr-FR" sz="1800" b="1" baseline="30000" dirty="0">
                <a:latin typeface="+mn-lt"/>
              </a:rPr>
              <a:t>e</a:t>
            </a:r>
            <a:r>
              <a:rPr lang="fr-FR" sz="1800" b="1" dirty="0">
                <a:latin typeface="+mn-lt"/>
              </a:rPr>
              <a:t>, 11 octobre 2022, AVIS   Pourvoi n° 22-70.010)</a:t>
            </a:r>
          </a:p>
          <a:p>
            <a:r>
              <a:rPr lang="fr-FR" sz="1800" dirty="0">
                <a:latin typeface="+mn-lt"/>
              </a:rPr>
              <a:t>En ce qui concerne les première et seconde questions réunies :</a:t>
            </a:r>
            <a:br>
              <a:rPr lang="fr-FR" sz="1800" dirty="0">
                <a:latin typeface="+mn-lt"/>
              </a:rPr>
            </a:br>
            <a:br>
              <a:rPr lang="fr-FR" sz="1800" dirty="0"/>
            </a:br>
            <a:r>
              <a:rPr lang="fr-FR" sz="1800" dirty="0"/>
              <a:t>1/ Par renvoi de l'article 907 du code de procédure civile, l'article 789, 6° du code de procédure civile est applicable devant le conseiller de la mise en état, sans que l'article 914 du même code n'en restreigne l'étendue.</a:t>
            </a:r>
            <a:br>
              <a:rPr lang="fr-FR" sz="1800" dirty="0"/>
            </a:br>
            <a:br>
              <a:rPr lang="fr-FR" sz="1800" dirty="0"/>
            </a:br>
            <a:r>
              <a:rPr lang="fr-FR" sz="1800" dirty="0"/>
              <a:t>2/ Les fins de non-recevoir tirées des articles 564 et 910-4 du code de procédure civile relèvent de la compétence de la cour d'appel. </a:t>
            </a:r>
            <a:endParaRPr lang="fr-FR" sz="1800" dirty="0">
              <a:latin typeface="+mn-lt"/>
            </a:endParaRPr>
          </a:p>
          <a:p>
            <a:pPr>
              <a:buNone/>
            </a:pPr>
            <a:r>
              <a:rPr lang="fr-FR" sz="1800" dirty="0">
                <a:latin typeface="+mn-lt"/>
              </a:rPr>
              <a:t>	les </a:t>
            </a:r>
            <a:r>
              <a:rPr lang="fr-FR" sz="1800" b="1" dirty="0">
                <a:latin typeface="+mn-lt"/>
              </a:rPr>
              <a:t>fins de non-recevoir nées au cours de la procédure d'appel</a:t>
            </a:r>
            <a:r>
              <a:rPr lang="fr-FR" sz="1800" dirty="0">
                <a:latin typeface="+mn-lt"/>
              </a:rPr>
              <a:t>  : elles </a:t>
            </a:r>
            <a:r>
              <a:rPr lang="fr-FR" sz="1800" b="1" dirty="0">
                <a:latin typeface="+mn-lt"/>
              </a:rPr>
              <a:t>relèvent de la Compétence exclusive du Conseiller</a:t>
            </a:r>
            <a:r>
              <a:rPr lang="fr-FR" sz="1800" dirty="0">
                <a:latin typeface="+mn-lt"/>
              </a:rPr>
              <a:t>. Il peut s'agir par exemple de statuer sur l'irrecevabilité de conclusions au regard des articles 960 et 961 du CPC, d'une assignation en intervention forcée en cause d'appel au visa de l'article 555 du CPC, outre celles de l'article 914 du CPC sus-évoquées. Le champ d'application de ces nouvelles attributions est donc limité. </a:t>
            </a:r>
          </a:p>
          <a:p>
            <a:pPr>
              <a:buNone/>
            </a:pPr>
            <a:endParaRPr lang="fr-FR" sz="1800" dirty="0">
              <a:latin typeface="+mn-lt"/>
            </a:endParaRPr>
          </a:p>
        </p:txBody>
      </p:sp>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78</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9491" y="987427"/>
            <a:ext cx="11333018" cy="5368925"/>
          </a:xfrm>
        </p:spPr>
        <p:txBody>
          <a:bodyPr>
            <a:normAutofit/>
          </a:bodyPr>
          <a:lstStyle/>
          <a:p>
            <a:pPr>
              <a:buNone/>
            </a:pPr>
            <a:endParaRPr lang="fr-FR" sz="1900" b="1" dirty="0">
              <a:latin typeface="+mn-lt"/>
            </a:endParaRPr>
          </a:p>
          <a:p>
            <a:pPr>
              <a:buNone/>
            </a:pPr>
            <a:endParaRPr lang="fr-FR" sz="1900" b="1" dirty="0">
              <a:latin typeface="+mn-lt"/>
            </a:endParaRPr>
          </a:p>
          <a:p>
            <a:pPr>
              <a:buNone/>
            </a:pPr>
            <a:r>
              <a:rPr lang="fr-FR" sz="1900" b="1" dirty="0">
                <a:latin typeface="+mn-lt"/>
              </a:rPr>
              <a:t>	Autorité de la chose jugée de l’ordonnance du CME</a:t>
            </a:r>
            <a:endParaRPr lang="fr-FR" sz="1900" dirty="0">
              <a:latin typeface="+mn-lt"/>
            </a:endParaRPr>
          </a:p>
          <a:p>
            <a:pPr>
              <a:buNone/>
            </a:pPr>
            <a:r>
              <a:rPr lang="fr-FR" sz="1900" dirty="0">
                <a:latin typeface="+mn-lt"/>
              </a:rPr>
              <a:t>	La Cour de cassation rappelle que l'autorité de chose jugée attachée à l'ordonnance du conseiller de la mise en état statuant sur la recevabilité des conclusions conduit à empêcher la formation de jugement au fond de la remettre en cause. </a:t>
            </a:r>
          </a:p>
          <a:p>
            <a:pPr>
              <a:buNone/>
            </a:pPr>
            <a:endParaRPr lang="fr-FR" sz="1900" dirty="0">
              <a:latin typeface="+mn-lt"/>
            </a:endParaRPr>
          </a:p>
          <a:p>
            <a:pPr>
              <a:buNone/>
            </a:pPr>
            <a:r>
              <a:rPr lang="fr-FR" sz="1900" dirty="0">
                <a:latin typeface="+mn-lt"/>
              </a:rPr>
              <a:t>	Confirmation de l'importance des ordonnances des conseillers de la mise en état et la nécessité de les contester par la voie du déféré. L'ordonnance du conseiller de la mise en état ne peut en effet être contestée que par voie de déféré en vertu de l'article 916 du Code de procédure civile</a:t>
            </a:r>
          </a:p>
          <a:p>
            <a:pPr>
              <a:buNone/>
            </a:pPr>
            <a:endParaRPr lang="fr-FR" sz="1900" b="1" dirty="0">
              <a:latin typeface="+mn-lt"/>
            </a:endParaRPr>
          </a:p>
          <a:p>
            <a:pPr>
              <a:buNone/>
            </a:pPr>
            <a:r>
              <a:rPr lang="fr-FR" sz="1900" b="1" dirty="0">
                <a:latin typeface="+mn-lt"/>
              </a:rPr>
              <a:t>	</a:t>
            </a:r>
            <a:r>
              <a:rPr lang="fr-FR" sz="1900" b="1" dirty="0" err="1">
                <a:latin typeface="+mn-lt"/>
              </a:rPr>
              <a:t>Cass</a:t>
            </a:r>
            <a:r>
              <a:rPr lang="fr-FR" sz="1900" b="1" dirty="0">
                <a:latin typeface="+mn-lt"/>
              </a:rPr>
              <a:t>. 2e </a:t>
            </a:r>
            <a:r>
              <a:rPr lang="fr-FR" sz="1900" b="1" dirty="0" err="1">
                <a:latin typeface="+mn-lt"/>
              </a:rPr>
              <a:t>civ</a:t>
            </a:r>
            <a:r>
              <a:rPr lang="fr-FR" sz="1900" b="1" dirty="0">
                <a:latin typeface="+mn-lt"/>
              </a:rPr>
              <a:t>., 17 sept. 2020, n° 19-17.673, F-P+B+I : </a:t>
            </a:r>
            <a:r>
              <a:rPr lang="fr-FR" sz="1900" b="1" dirty="0" err="1">
                <a:latin typeface="+mn-lt"/>
              </a:rPr>
              <a:t>JurisData</a:t>
            </a:r>
            <a:r>
              <a:rPr lang="fr-FR" sz="1900" b="1" dirty="0">
                <a:latin typeface="+mn-lt"/>
              </a:rPr>
              <a:t> n° 2020-014497</a:t>
            </a:r>
            <a:endParaRPr lang="fr-FR" sz="1900" dirty="0">
              <a:latin typeface="+mn-lt"/>
            </a:endParaRPr>
          </a:p>
          <a:p>
            <a:pPr>
              <a:buNone/>
            </a:pPr>
            <a:r>
              <a:rPr lang="fr-FR" sz="1900" dirty="0">
                <a:latin typeface="+mn-lt"/>
              </a:rPr>
              <a:t> </a:t>
            </a:r>
          </a:p>
          <a:p>
            <a:pPr>
              <a:buNone/>
            </a:pPr>
            <a:r>
              <a:rPr lang="fr-FR" dirty="0"/>
              <a:t> </a:t>
            </a:r>
          </a:p>
        </p:txBody>
      </p:sp>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79</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3B50BBF-1595-F95F-BDAF-43D7CADCA959}"/>
              </a:ext>
            </a:extLst>
          </p:cNvPr>
          <p:cNvSpPr>
            <a:spLocks noGrp="1"/>
          </p:cNvSpPr>
          <p:nvPr>
            <p:ph idx="1"/>
          </p:nvPr>
        </p:nvSpPr>
        <p:spPr>
          <a:xfrm>
            <a:off x="838200" y="955965"/>
            <a:ext cx="10515600" cy="5220998"/>
          </a:xfrm>
        </p:spPr>
        <p:txBody>
          <a:bodyPr>
            <a:normAutofit fontScale="70000" lnSpcReduction="20000"/>
          </a:bodyPr>
          <a:lstStyle/>
          <a:p>
            <a:endParaRPr lang="fr-FR" b="1" dirty="0"/>
          </a:p>
          <a:p>
            <a:pPr>
              <a:buNone/>
            </a:pPr>
            <a:r>
              <a:rPr lang="fr-FR" b="1" dirty="0">
                <a:solidFill>
                  <a:schemeClr val="bg2">
                    <a:lumMod val="50000"/>
                  </a:schemeClr>
                </a:solidFill>
                <a:latin typeface="+mn-lt"/>
              </a:rPr>
              <a:t>  	A consulter sans modération </a:t>
            </a:r>
          </a:p>
          <a:p>
            <a:pPr>
              <a:buNone/>
            </a:pPr>
            <a:endParaRPr lang="fr-FR" dirty="0">
              <a:solidFill>
                <a:schemeClr val="bg2">
                  <a:lumMod val="50000"/>
                </a:schemeClr>
              </a:solidFill>
              <a:latin typeface="+mn-lt"/>
            </a:endParaRPr>
          </a:p>
          <a:p>
            <a:pPr>
              <a:buNone/>
            </a:pPr>
            <a:r>
              <a:rPr lang="fr-FR" b="1" dirty="0">
                <a:solidFill>
                  <a:schemeClr val="bg2">
                    <a:lumMod val="50000"/>
                  </a:schemeClr>
                </a:solidFill>
                <a:latin typeface="+mn-lt"/>
              </a:rPr>
              <a:t> 	 Site Cour de Cassation : JUDILIBRE et API</a:t>
            </a:r>
            <a:endParaRPr lang="fr-FR" dirty="0">
              <a:solidFill>
                <a:schemeClr val="bg2">
                  <a:lumMod val="50000"/>
                </a:schemeClr>
              </a:solidFill>
              <a:latin typeface="+mn-lt"/>
            </a:endParaRPr>
          </a:p>
          <a:p>
            <a:pPr>
              <a:buNone/>
            </a:pPr>
            <a:r>
              <a:rPr lang="fr-FR" b="1" dirty="0">
                <a:solidFill>
                  <a:schemeClr val="bg2">
                    <a:lumMod val="50000"/>
                  </a:schemeClr>
                </a:solidFill>
                <a:latin typeface="+mn-lt"/>
              </a:rPr>
              <a:t>  	Site Conseil d’Etat : ARIANEWEB</a:t>
            </a:r>
            <a:endParaRPr lang="fr-FR" dirty="0">
              <a:solidFill>
                <a:schemeClr val="bg2">
                  <a:lumMod val="50000"/>
                </a:schemeClr>
              </a:solidFill>
              <a:latin typeface="+mn-lt"/>
            </a:endParaRPr>
          </a:p>
          <a:p>
            <a:pPr>
              <a:buNone/>
            </a:pPr>
            <a:r>
              <a:rPr lang="fr-FR" b="1" dirty="0">
                <a:solidFill>
                  <a:schemeClr val="bg2">
                    <a:lumMod val="50000"/>
                  </a:schemeClr>
                </a:solidFill>
                <a:latin typeface="+mn-lt"/>
              </a:rPr>
              <a:t> </a:t>
            </a:r>
            <a:endParaRPr lang="fr-FR" dirty="0">
              <a:solidFill>
                <a:schemeClr val="bg2">
                  <a:lumMod val="50000"/>
                </a:schemeClr>
              </a:solidFill>
              <a:latin typeface="+mn-lt"/>
            </a:endParaRPr>
          </a:p>
          <a:p>
            <a:pPr>
              <a:buNone/>
            </a:pPr>
            <a:r>
              <a:rPr lang="fr-FR" b="1" dirty="0">
                <a:solidFill>
                  <a:schemeClr val="bg2">
                    <a:lumMod val="50000"/>
                  </a:schemeClr>
                </a:solidFill>
                <a:latin typeface="+mn-lt"/>
              </a:rPr>
              <a:t>  	 Accompagnement d’une simplification de présentation des décisions de la Cour de Cassation et de la classification </a:t>
            </a:r>
          </a:p>
          <a:p>
            <a:pPr>
              <a:buNone/>
            </a:pPr>
            <a:endParaRPr lang="fr-FR" dirty="0">
              <a:solidFill>
                <a:schemeClr val="bg2">
                  <a:lumMod val="50000"/>
                </a:schemeClr>
              </a:solidFill>
              <a:latin typeface="+mn-lt"/>
            </a:endParaRPr>
          </a:p>
          <a:p>
            <a:pPr>
              <a:buNone/>
            </a:pPr>
            <a:r>
              <a:rPr lang="fr-FR" dirty="0">
                <a:solidFill>
                  <a:schemeClr val="bg2">
                    <a:lumMod val="50000"/>
                  </a:schemeClr>
                </a:solidFill>
                <a:latin typeface="+mn-lt"/>
              </a:rPr>
              <a:t>  	 Arrêts importants seront B (publiés au Bulletin)</a:t>
            </a:r>
          </a:p>
          <a:p>
            <a:pPr>
              <a:buNone/>
            </a:pPr>
            <a:r>
              <a:rPr lang="fr-FR" dirty="0">
                <a:solidFill>
                  <a:schemeClr val="bg2">
                    <a:lumMod val="50000"/>
                  </a:schemeClr>
                </a:solidFill>
                <a:latin typeface="+mn-lt"/>
              </a:rPr>
              <a:t>  	 Arrêts très importants seront R (au Rapport annuel</a:t>
            </a:r>
            <a:r>
              <a:rPr lang="fr-FR" dirty="0">
                <a:latin typeface="+mn-lt"/>
              </a:rPr>
              <a:t>)</a:t>
            </a:r>
          </a:p>
          <a:p>
            <a:pPr>
              <a:buNone/>
            </a:pPr>
            <a:r>
              <a:rPr lang="fr-FR" dirty="0">
                <a:latin typeface="+mn-lt"/>
              </a:rPr>
              <a:t> </a:t>
            </a:r>
          </a:p>
          <a:p>
            <a:pPr>
              <a:buNone/>
            </a:pPr>
            <a:r>
              <a:rPr lang="fr-FR" b="1" dirty="0"/>
              <a:t> </a:t>
            </a:r>
            <a:endParaRPr lang="fr-FR" dirty="0"/>
          </a:p>
          <a:p>
            <a:pPr>
              <a:buNone/>
            </a:pPr>
            <a:r>
              <a:rPr lang="fr-FR" b="1" dirty="0"/>
              <a:t> </a:t>
            </a:r>
            <a:endParaRPr lang="fr-FR" dirty="0"/>
          </a:p>
          <a:p>
            <a:pPr>
              <a:buNone/>
            </a:pPr>
            <a:r>
              <a:rPr lang="fr-FR" b="1" dirty="0"/>
              <a:t> </a:t>
            </a:r>
            <a:endParaRPr lang="fr-FR" dirty="0"/>
          </a:p>
        </p:txBody>
      </p:sp>
      <p:sp>
        <p:nvSpPr>
          <p:cNvPr id="4" name="Espace réservé du pied de page 3">
            <a:extLst>
              <a:ext uri="{FF2B5EF4-FFF2-40B4-BE49-F238E27FC236}">
                <a16:creationId xmlns:a16="http://schemas.microsoft.com/office/drawing/2014/main" id="{1447F774-A02B-9C4B-5BD2-79D4FC5391C5}"/>
              </a:ext>
            </a:extLst>
          </p:cNvPr>
          <p:cNvSpPr>
            <a:spLocks noGrp="1"/>
          </p:cNvSpPr>
          <p:nvPr>
            <p:ph type="ftr" sz="quarter" idx="11"/>
          </p:nvPr>
        </p:nvSpPr>
        <p:spPr/>
        <p:txBody>
          <a:bodyPr/>
          <a:lstStyle/>
          <a:p>
            <a:r>
              <a:rPr lang="fr-FR"/>
              <a:t>EDASE - ÉCOLE DES AVOCATS DU SUD-EST</a:t>
            </a:r>
          </a:p>
        </p:txBody>
      </p:sp>
      <p:sp>
        <p:nvSpPr>
          <p:cNvPr id="5" name="Espace réservé du numéro de diapositive 4">
            <a:extLst>
              <a:ext uri="{FF2B5EF4-FFF2-40B4-BE49-F238E27FC236}">
                <a16:creationId xmlns:a16="http://schemas.microsoft.com/office/drawing/2014/main" id="{3004A06E-DEA6-FAFF-A5F4-53A5ED4EE752}"/>
              </a:ext>
            </a:extLst>
          </p:cNvPr>
          <p:cNvSpPr>
            <a:spLocks noGrp="1"/>
          </p:cNvSpPr>
          <p:nvPr>
            <p:ph type="sldNum" sz="quarter" idx="12"/>
          </p:nvPr>
        </p:nvSpPr>
        <p:spPr/>
        <p:txBody>
          <a:bodyPr/>
          <a:lstStyle/>
          <a:p>
            <a:fld id="{38A3D1BC-4328-45BB-A374-B8780A0FC512}" type="slidenum">
              <a:rPr lang="fr-FR" smtClean="0"/>
              <a:pPr/>
              <a:t>8</a:t>
            </a:fld>
            <a:endParaRPr lang="fr-FR"/>
          </a:p>
        </p:txBody>
      </p:sp>
    </p:spTree>
    <p:extLst>
      <p:ext uri="{BB962C8B-B14F-4D97-AF65-F5344CB8AC3E}">
        <p14:creationId xmlns:p14="http://schemas.microsoft.com/office/powerpoint/2010/main" val="161513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217" y="987427"/>
            <a:ext cx="11457709" cy="5368925"/>
          </a:xfrm>
        </p:spPr>
        <p:txBody>
          <a:bodyPr>
            <a:normAutofit lnSpcReduction="10000"/>
          </a:bodyPr>
          <a:lstStyle/>
          <a:p>
            <a:endParaRPr lang="fr-FR" dirty="0"/>
          </a:p>
          <a:p>
            <a:pPr>
              <a:buNone/>
            </a:pPr>
            <a:r>
              <a:rPr lang="fr-FR" sz="2300" b="1" dirty="0">
                <a:latin typeface="+mn-lt"/>
              </a:rPr>
              <a:t>	La procédure de fixation à bref délai</a:t>
            </a:r>
            <a:endParaRPr lang="fr-FR" sz="2300" dirty="0">
              <a:latin typeface="+mn-lt"/>
            </a:endParaRPr>
          </a:p>
          <a:p>
            <a:pPr>
              <a:buNone/>
            </a:pPr>
            <a:endParaRPr lang="fr-FR" sz="2300" dirty="0">
              <a:latin typeface="+mn-lt"/>
            </a:endParaRPr>
          </a:p>
          <a:p>
            <a:pPr>
              <a:buNone/>
            </a:pPr>
            <a:r>
              <a:rPr lang="fr-FR" sz="2300" b="1" dirty="0">
                <a:latin typeface="+mn-lt"/>
              </a:rPr>
              <a:t> 	Absence d’effet de l’aide juridictionnelle</a:t>
            </a:r>
            <a:endParaRPr lang="fr-FR" sz="2300" dirty="0">
              <a:latin typeface="+mn-lt"/>
            </a:endParaRPr>
          </a:p>
          <a:p>
            <a:pPr>
              <a:buNone/>
            </a:pPr>
            <a:r>
              <a:rPr lang="fr-FR" sz="2300" dirty="0">
                <a:latin typeface="+mn-lt"/>
              </a:rPr>
              <a:t>	L’article 38 du décret n° 91-1266 du 19 décembre 1991, ne prévoit pas, au profit de l'appelant, un report du point de départ du délai pour signifier la déclaration d'appel, en application de l'article 905-1 du Code de procédure civile</a:t>
            </a:r>
          </a:p>
          <a:p>
            <a:pPr>
              <a:buNone/>
            </a:pPr>
            <a:r>
              <a:rPr lang="fr-FR" sz="2300" dirty="0">
                <a:latin typeface="+mn-lt"/>
              </a:rPr>
              <a:t>	Le délai de signification de la déclaration d'appel n'est pas reporté si l'appelant demande l'aide juridictionnelle </a:t>
            </a:r>
          </a:p>
          <a:p>
            <a:pPr>
              <a:buNone/>
            </a:pPr>
            <a:r>
              <a:rPr lang="fr-FR" sz="2300" b="1" dirty="0">
                <a:latin typeface="+mn-lt"/>
              </a:rPr>
              <a:t>	</a:t>
            </a:r>
          </a:p>
          <a:p>
            <a:pPr>
              <a:buNone/>
            </a:pPr>
            <a:r>
              <a:rPr lang="fr-FR" sz="2300" b="1" dirty="0">
                <a:latin typeface="+mn-lt"/>
              </a:rPr>
              <a:t>	</a:t>
            </a:r>
            <a:r>
              <a:rPr lang="fr-FR" sz="2300" b="1" dirty="0" err="1">
                <a:latin typeface="+mn-lt"/>
              </a:rPr>
              <a:t>Cass</a:t>
            </a:r>
            <a:r>
              <a:rPr lang="fr-FR" sz="2300" b="1" dirty="0">
                <a:latin typeface="+mn-lt"/>
              </a:rPr>
              <a:t>. 2e </a:t>
            </a:r>
            <a:r>
              <a:rPr lang="fr-FR" sz="2300" b="1" dirty="0" err="1">
                <a:latin typeface="+mn-lt"/>
              </a:rPr>
              <a:t>civ</a:t>
            </a:r>
            <a:r>
              <a:rPr lang="fr-FR" sz="2300" b="1" dirty="0">
                <a:latin typeface="+mn-lt"/>
              </a:rPr>
              <a:t>., 4 juin 2020, n° 19-24.598, F-P+B+I : </a:t>
            </a:r>
            <a:r>
              <a:rPr lang="fr-FR" sz="2300" b="1" dirty="0" err="1">
                <a:latin typeface="+mn-lt"/>
              </a:rPr>
              <a:t>JurisData</a:t>
            </a:r>
            <a:r>
              <a:rPr lang="fr-FR" sz="2300" b="1" dirty="0">
                <a:latin typeface="+mn-lt"/>
              </a:rPr>
              <a:t> n° 2020-007735</a:t>
            </a:r>
            <a:endParaRPr lang="fr-FR" sz="2300" dirty="0">
              <a:latin typeface="+mn-lt"/>
            </a:endParaRPr>
          </a:p>
          <a:p>
            <a:pPr>
              <a:buNone/>
            </a:pPr>
            <a:r>
              <a:rPr lang="fr-FR" sz="2300" dirty="0">
                <a:latin typeface="+mn-lt"/>
              </a:rPr>
              <a:t> </a:t>
            </a:r>
          </a:p>
          <a:p>
            <a:pPr>
              <a:buNone/>
            </a:pPr>
            <a:r>
              <a:rPr lang="fr-FR" b="1" dirty="0"/>
              <a:t> </a:t>
            </a:r>
            <a:endParaRPr lang="fr-FR" dirty="0"/>
          </a:p>
          <a:p>
            <a:pPr>
              <a:buNone/>
            </a:pPr>
            <a:endParaRPr lang="fr-FR" dirty="0"/>
          </a:p>
        </p:txBody>
      </p:sp>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80</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1781" y="987427"/>
            <a:ext cx="11346873" cy="5368925"/>
          </a:xfrm>
        </p:spPr>
        <p:txBody>
          <a:bodyPr>
            <a:normAutofit fontScale="47500" lnSpcReduction="20000"/>
          </a:bodyPr>
          <a:lstStyle/>
          <a:p>
            <a:pPr>
              <a:buNone/>
            </a:pPr>
            <a:endParaRPr lang="fr-FR" b="1" dirty="0">
              <a:latin typeface="+mn-lt"/>
            </a:endParaRPr>
          </a:p>
          <a:p>
            <a:pPr>
              <a:buNone/>
            </a:pPr>
            <a:r>
              <a:rPr lang="fr-FR" b="1" dirty="0">
                <a:latin typeface="+mn-lt"/>
              </a:rPr>
              <a:t>	</a:t>
            </a:r>
            <a:r>
              <a:rPr lang="fr-FR" sz="3400" b="1" dirty="0">
                <a:latin typeface="+mn-lt"/>
              </a:rPr>
              <a:t>Délai de l'intimé pour conclure en procédure à bref délai à compter de la notification des conclusions de l’appelant et non de l’avis à signifier les conclusions de l’appelant</a:t>
            </a:r>
            <a:endParaRPr lang="fr-FR" sz="3400" dirty="0">
              <a:latin typeface="+mn-lt"/>
            </a:endParaRPr>
          </a:p>
          <a:p>
            <a:pPr>
              <a:buNone/>
            </a:pPr>
            <a:r>
              <a:rPr lang="fr-FR" sz="3400" i="1" dirty="0">
                <a:latin typeface="+mn-lt"/>
              </a:rPr>
              <a:t>	Alors qu'il était reproché à une cour d'appel d'avoir jugé caduque la déclaration d'appel dans la mesure où les appelants d'une ordonnance de référé n'avaient pas notifié à nouveau leurs conclusions à l'avocat de l'intimé, postérieurement à la réception de l'avis de fixation à bref délai rendu par application de l'article 905 du Code de procédure civile, alors qu'elles avaient été notifiées antérieurement à cet avis, la 2e chambre civile juge que la procédure à bref délai s'appliquant de plein droit, le point de départ du délai d'un mois de l'intimé pour conclure court à compter de la notification des conclusions de l'appelant reçues avant même la réception de cet avis</a:t>
            </a:r>
            <a:r>
              <a:rPr lang="fr-FR" sz="3400" dirty="0">
                <a:latin typeface="+mn-lt"/>
              </a:rPr>
              <a:t>. </a:t>
            </a:r>
          </a:p>
          <a:p>
            <a:pPr>
              <a:buNone/>
            </a:pPr>
            <a:r>
              <a:rPr lang="fr-FR" sz="3400" b="1" dirty="0">
                <a:latin typeface="+mn-lt"/>
              </a:rPr>
              <a:t>	</a:t>
            </a:r>
            <a:r>
              <a:rPr lang="fr-FR" sz="3400" b="1" dirty="0" err="1">
                <a:latin typeface="+mn-lt"/>
              </a:rPr>
              <a:t>Cass</a:t>
            </a:r>
            <a:r>
              <a:rPr lang="fr-FR" sz="3400" b="1" dirty="0">
                <a:latin typeface="+mn-lt"/>
              </a:rPr>
              <a:t>. 2e </a:t>
            </a:r>
            <a:r>
              <a:rPr lang="fr-FR" sz="3400" b="1" dirty="0" err="1">
                <a:latin typeface="+mn-lt"/>
              </a:rPr>
              <a:t>civ</a:t>
            </a:r>
            <a:r>
              <a:rPr lang="fr-FR" sz="3400" b="1" dirty="0">
                <a:latin typeface="+mn-lt"/>
              </a:rPr>
              <a:t>., 22 oct. 2020, n° 18-25.769, F-P+B+I : </a:t>
            </a:r>
            <a:r>
              <a:rPr lang="fr-FR" sz="3400" b="1" dirty="0" err="1">
                <a:latin typeface="+mn-lt"/>
              </a:rPr>
              <a:t>JurisData</a:t>
            </a:r>
            <a:r>
              <a:rPr lang="fr-FR" sz="3400" b="1" dirty="0">
                <a:latin typeface="+mn-lt"/>
              </a:rPr>
              <a:t> n° 2020-016797</a:t>
            </a:r>
            <a:endParaRPr lang="fr-FR" sz="3400" dirty="0">
              <a:latin typeface="+mn-lt"/>
            </a:endParaRPr>
          </a:p>
          <a:p>
            <a:pPr>
              <a:buNone/>
            </a:pPr>
            <a:r>
              <a:rPr lang="fr-FR" sz="3400" dirty="0">
                <a:latin typeface="+mn-lt"/>
              </a:rPr>
              <a:t> </a:t>
            </a:r>
          </a:p>
          <a:p>
            <a:pPr>
              <a:buNone/>
            </a:pPr>
            <a:r>
              <a:rPr lang="fr-FR" sz="3400" b="1" dirty="0">
                <a:latin typeface="+mn-lt"/>
              </a:rPr>
              <a:t>	Délai de signification des conclusions à l’intimé non constitué</a:t>
            </a:r>
            <a:endParaRPr lang="fr-FR" sz="3400" dirty="0">
              <a:latin typeface="+mn-lt"/>
            </a:endParaRPr>
          </a:p>
          <a:p>
            <a:pPr>
              <a:buNone/>
            </a:pPr>
            <a:r>
              <a:rPr lang="fr-FR" sz="3400" dirty="0">
                <a:latin typeface="+mn-lt"/>
              </a:rPr>
              <a:t>	Lorsque l'appel relève de plein droit de la procédure à bref délai, l'appelant qui a conclu avant l'avis de fixation dispose d'un délai de 2 mois pour signifier ses conclusions à l'intimé non constitué à réception de cet avis. </a:t>
            </a:r>
          </a:p>
          <a:p>
            <a:pPr>
              <a:buNone/>
            </a:pPr>
            <a:r>
              <a:rPr lang="fr-FR" sz="3400" dirty="0">
                <a:latin typeface="+mn-lt"/>
              </a:rPr>
              <a:t>	En l'absence de réception de l'avis de fixation, les parties doivent savoir que l'instruction à bref délai s'applique de plein de droit : le délai d'un mois imparti à l'intimé pour conclure court dès la notification des conclusions de l'appelant qui dispose alors, à peine d'irrecevabilité, d'un délai d'un mois pour répondre à l'appel incident. </a:t>
            </a:r>
          </a:p>
          <a:p>
            <a:pPr>
              <a:buNone/>
            </a:pPr>
            <a:r>
              <a:rPr lang="fr-FR" sz="3400" dirty="0">
                <a:latin typeface="+mn-lt"/>
              </a:rPr>
              <a:t> </a:t>
            </a:r>
          </a:p>
          <a:p>
            <a:pPr>
              <a:buNone/>
            </a:pPr>
            <a:r>
              <a:rPr lang="fr-FR" sz="3400" b="1" dirty="0">
                <a:latin typeface="+mn-lt"/>
              </a:rPr>
              <a:t>	1re esp. : </a:t>
            </a:r>
            <a:r>
              <a:rPr lang="fr-FR" sz="3400" b="1" dirty="0" err="1">
                <a:latin typeface="+mn-lt"/>
              </a:rPr>
              <a:t>Cass</a:t>
            </a:r>
            <a:r>
              <a:rPr lang="fr-FR" sz="3400" b="1" dirty="0">
                <a:latin typeface="+mn-lt"/>
              </a:rPr>
              <a:t>. 2e </a:t>
            </a:r>
            <a:r>
              <a:rPr lang="fr-FR" sz="3400" b="1" dirty="0" err="1">
                <a:latin typeface="+mn-lt"/>
              </a:rPr>
              <a:t>civ</a:t>
            </a:r>
            <a:r>
              <a:rPr lang="fr-FR" sz="3400" b="1" dirty="0">
                <a:latin typeface="+mn-lt"/>
              </a:rPr>
              <a:t>., 1er </a:t>
            </a:r>
            <a:r>
              <a:rPr lang="fr-FR" sz="3400" b="1" dirty="0" err="1">
                <a:latin typeface="+mn-lt"/>
              </a:rPr>
              <a:t>juill</a:t>
            </a:r>
            <a:r>
              <a:rPr lang="fr-FR" sz="3400" b="1" dirty="0">
                <a:latin typeface="+mn-lt"/>
              </a:rPr>
              <a:t>. 2021, n° 20-14.449, F-B : </a:t>
            </a:r>
            <a:r>
              <a:rPr lang="fr-FR" sz="3400" b="1" dirty="0" err="1">
                <a:latin typeface="+mn-lt"/>
              </a:rPr>
              <a:t>JurisData</a:t>
            </a:r>
            <a:r>
              <a:rPr lang="fr-FR" sz="3400" b="1" dirty="0">
                <a:latin typeface="+mn-lt"/>
              </a:rPr>
              <a:t> n° 2021-010520</a:t>
            </a:r>
            <a:endParaRPr lang="fr-FR" sz="3400" dirty="0">
              <a:latin typeface="+mn-lt"/>
            </a:endParaRPr>
          </a:p>
          <a:p>
            <a:pPr>
              <a:buNone/>
            </a:pPr>
            <a:r>
              <a:rPr lang="fr-FR" sz="3400" b="1" dirty="0">
                <a:latin typeface="+mn-lt"/>
              </a:rPr>
              <a:t>	2e esp. : </a:t>
            </a:r>
            <a:r>
              <a:rPr lang="fr-FR" sz="3400" b="1" dirty="0" err="1">
                <a:latin typeface="+mn-lt"/>
              </a:rPr>
              <a:t>Cass</a:t>
            </a:r>
            <a:r>
              <a:rPr lang="fr-FR" sz="3400" b="1" dirty="0">
                <a:latin typeface="+mn-lt"/>
              </a:rPr>
              <a:t>. 2e </a:t>
            </a:r>
            <a:r>
              <a:rPr lang="fr-FR" sz="3400" b="1" dirty="0" err="1">
                <a:latin typeface="+mn-lt"/>
              </a:rPr>
              <a:t>civ</a:t>
            </a:r>
            <a:r>
              <a:rPr lang="fr-FR" sz="3400" b="1" dirty="0">
                <a:latin typeface="+mn-lt"/>
              </a:rPr>
              <a:t>., 1er </a:t>
            </a:r>
            <a:r>
              <a:rPr lang="fr-FR" sz="3400" b="1" dirty="0" err="1">
                <a:latin typeface="+mn-lt"/>
              </a:rPr>
              <a:t>juill</a:t>
            </a:r>
            <a:r>
              <a:rPr lang="fr-FR" sz="3400" b="1" dirty="0">
                <a:latin typeface="+mn-lt"/>
              </a:rPr>
              <a:t>. 2021, n° 20-14.284, F-B : </a:t>
            </a:r>
            <a:r>
              <a:rPr lang="fr-FR" sz="3400" b="1" dirty="0" err="1">
                <a:latin typeface="+mn-lt"/>
              </a:rPr>
              <a:t>JurisData</a:t>
            </a:r>
            <a:r>
              <a:rPr lang="fr-FR" sz="3400" b="1" dirty="0">
                <a:latin typeface="+mn-lt"/>
              </a:rPr>
              <a:t> n° 2021-010514</a:t>
            </a:r>
            <a:endParaRPr lang="fr-FR" sz="3400" dirty="0">
              <a:latin typeface="+mn-lt"/>
            </a:endParaRPr>
          </a:p>
          <a:p>
            <a:pPr>
              <a:buNone/>
            </a:pPr>
            <a:r>
              <a:rPr lang="fr-FR" sz="3400" dirty="0">
                <a:latin typeface="+mn-lt"/>
              </a:rPr>
              <a:t> </a:t>
            </a:r>
          </a:p>
          <a:p>
            <a:pPr>
              <a:buNone/>
            </a:pPr>
            <a:endParaRPr lang="fr-FR" dirty="0"/>
          </a:p>
        </p:txBody>
      </p:sp>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81</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3345" y="987427"/>
            <a:ext cx="11430000" cy="5136282"/>
          </a:xfrm>
        </p:spPr>
        <p:txBody>
          <a:bodyPr>
            <a:normAutofit fontScale="70000" lnSpcReduction="20000"/>
          </a:bodyPr>
          <a:lstStyle/>
          <a:p>
            <a:endParaRPr lang="fr-FR" dirty="0"/>
          </a:p>
          <a:p>
            <a:pPr>
              <a:buNone/>
            </a:pPr>
            <a:r>
              <a:rPr lang="fr-FR" b="1" dirty="0">
                <a:latin typeface="+mn-lt"/>
              </a:rPr>
              <a:t>	</a:t>
            </a:r>
            <a:r>
              <a:rPr lang="fr-FR" sz="2900" b="1" dirty="0">
                <a:latin typeface="+mn-lt"/>
              </a:rPr>
              <a:t>La procédure sans représentation obligatoire</a:t>
            </a:r>
            <a:endParaRPr lang="fr-FR" sz="2900" dirty="0">
              <a:latin typeface="+mn-lt"/>
            </a:endParaRPr>
          </a:p>
          <a:p>
            <a:pPr>
              <a:buNone/>
            </a:pPr>
            <a:r>
              <a:rPr lang="fr-FR" sz="2900" b="1" dirty="0">
                <a:latin typeface="+mn-lt"/>
              </a:rPr>
              <a:t> </a:t>
            </a:r>
            <a:endParaRPr lang="fr-FR" sz="2900" dirty="0">
              <a:latin typeface="+mn-lt"/>
            </a:endParaRPr>
          </a:p>
          <a:p>
            <a:pPr>
              <a:buNone/>
            </a:pPr>
            <a:r>
              <a:rPr lang="fr-FR" sz="2900" b="1" dirty="0">
                <a:latin typeface="+mn-lt"/>
              </a:rPr>
              <a:t>	La matière de l’expropriation</a:t>
            </a:r>
            <a:endParaRPr lang="fr-FR" sz="2900" dirty="0">
              <a:latin typeface="+mn-lt"/>
            </a:endParaRPr>
          </a:p>
          <a:p>
            <a:pPr>
              <a:buNone/>
            </a:pPr>
            <a:r>
              <a:rPr lang="fr-FR" sz="2900" dirty="0">
                <a:latin typeface="+mn-lt"/>
              </a:rPr>
              <a:t>	Aucune disposition du Code de l'expropriation n'exclut, devant la cour d'appel, la faculté pour les parties d'effectuer par voie électronique l'envoi, la remise et la notification des actes de procédure, instituée par l'article 748-1 du Code de procédure civile, mais « cette faculté est subordonnée, en application de l'article 748-6 du même code, à l'emploi de procédés techniques garantissant, dans des conditions fixées par arrêté du garde des Sceaux, la fiabilité de l'identification des parties, l'intégrité des documents, ainsi que la confidentialité et la conservation des échanges, et permettant la date certaine des transmissions ».</a:t>
            </a:r>
          </a:p>
          <a:p>
            <a:pPr>
              <a:buNone/>
            </a:pPr>
            <a:r>
              <a:rPr lang="fr-FR" sz="2900" dirty="0">
                <a:latin typeface="+mn-lt"/>
              </a:rPr>
              <a:t>	Or « les dispositions liminaires, claires et intelligibles (</a:t>
            </a:r>
            <a:r>
              <a:rPr lang="fr-FR" sz="2900" i="1" dirty="0">
                <a:latin typeface="+mn-lt"/>
              </a:rPr>
              <a:t>sic</a:t>
            </a:r>
            <a:r>
              <a:rPr lang="fr-FR" sz="2900" dirty="0">
                <a:latin typeface="+mn-lt"/>
              </a:rPr>
              <a:t>), de l'article 1er de l'arrêté du garde des Sceaux du 5 mai 2010 (applicable en l'espèce), relatif à la communication électronique dans la procédure sans représentation obligatoire devant les cours d'appel, ne fixent une telle garantie que pour l'envoi par un auxiliaire de justice de la déclaration d'appel, de l'acte de constitution et des pièces qui leur sont associées, à l'exclusion des écritures des parties » </a:t>
            </a:r>
          </a:p>
          <a:p>
            <a:pPr>
              <a:buNone/>
            </a:pPr>
            <a:r>
              <a:rPr lang="fr-FR" sz="2900" b="1" i="1" dirty="0">
                <a:latin typeface="+mn-lt"/>
              </a:rPr>
              <a:t>	</a:t>
            </a:r>
          </a:p>
          <a:p>
            <a:pPr>
              <a:buNone/>
            </a:pPr>
            <a:r>
              <a:rPr lang="fr-FR" sz="2900" b="1" i="1" dirty="0">
                <a:latin typeface="+mn-lt"/>
              </a:rPr>
              <a:t>	</a:t>
            </a:r>
            <a:r>
              <a:rPr lang="fr-FR" sz="2900" b="1" i="1" dirty="0" err="1">
                <a:latin typeface="+mn-lt"/>
              </a:rPr>
              <a:t>Cass</a:t>
            </a:r>
            <a:r>
              <a:rPr lang="fr-FR" sz="2900" b="1" i="1" dirty="0">
                <a:latin typeface="+mn-lt"/>
              </a:rPr>
              <a:t>. 3e </a:t>
            </a:r>
            <a:r>
              <a:rPr lang="fr-FR" sz="2900" b="1" i="1" dirty="0" err="1">
                <a:latin typeface="+mn-lt"/>
              </a:rPr>
              <a:t>civ</a:t>
            </a:r>
            <a:r>
              <a:rPr lang="fr-FR" sz="2900" b="1" i="1" dirty="0">
                <a:latin typeface="+mn-lt"/>
              </a:rPr>
              <a:t>., 23 sept. 2020, n° 19-16.092, FS-P+B+I : </a:t>
            </a:r>
            <a:r>
              <a:rPr lang="fr-FR" sz="2900" b="1" i="1" dirty="0" err="1">
                <a:latin typeface="+mn-lt"/>
              </a:rPr>
              <a:t>JurisData</a:t>
            </a:r>
            <a:r>
              <a:rPr lang="fr-FR" sz="2900" b="1" i="1" dirty="0">
                <a:latin typeface="+mn-lt"/>
              </a:rPr>
              <a:t> n° 2020-014752</a:t>
            </a:r>
            <a:endParaRPr lang="fr-FR" sz="2900" dirty="0">
              <a:latin typeface="+mn-lt"/>
            </a:endParaRPr>
          </a:p>
          <a:p>
            <a:pPr>
              <a:buNone/>
            </a:pPr>
            <a:r>
              <a:rPr lang="fr-FR" sz="2900" b="1" dirty="0">
                <a:latin typeface="+mn-lt"/>
              </a:rPr>
              <a:t> </a:t>
            </a:r>
            <a:endParaRPr lang="fr-FR" sz="2900" dirty="0">
              <a:latin typeface="+mn-lt"/>
            </a:endParaRPr>
          </a:p>
          <a:p>
            <a:pPr>
              <a:buNone/>
            </a:pPr>
            <a:endParaRPr lang="fr-FR" dirty="0"/>
          </a:p>
        </p:txBody>
      </p:sp>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82</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5635" y="987427"/>
            <a:ext cx="11402291" cy="5368925"/>
          </a:xfrm>
        </p:spPr>
        <p:txBody>
          <a:bodyPr>
            <a:normAutofit/>
          </a:bodyPr>
          <a:lstStyle/>
          <a:p>
            <a:pPr>
              <a:buNone/>
            </a:pPr>
            <a:endParaRPr lang="fr-FR" sz="2300" b="1" dirty="0">
              <a:latin typeface="+mn-lt"/>
            </a:endParaRPr>
          </a:p>
          <a:p>
            <a:pPr>
              <a:buNone/>
            </a:pPr>
            <a:r>
              <a:rPr lang="fr-FR" sz="2300" b="1" dirty="0">
                <a:latin typeface="+mn-lt"/>
              </a:rPr>
              <a:t>	</a:t>
            </a:r>
            <a:r>
              <a:rPr lang="fr-FR" sz="1900" b="1" dirty="0">
                <a:latin typeface="+mn-lt"/>
              </a:rPr>
              <a:t>L’appréciation bienveillante du délai de déféré </a:t>
            </a:r>
            <a:endParaRPr lang="fr-FR" sz="1900" dirty="0">
              <a:latin typeface="+mn-lt"/>
            </a:endParaRPr>
          </a:p>
          <a:p>
            <a:pPr>
              <a:buNone/>
            </a:pPr>
            <a:r>
              <a:rPr lang="fr-FR" sz="1900" i="1" dirty="0">
                <a:latin typeface="+mn-lt"/>
              </a:rPr>
              <a:t>	« les parties n'étant pas tenues de constituer un avocat, professionnel avisé, l'irrecevabilité frappant le déféré formé au-delà du délai de quinze jours constituerait une atteinte disproportionnée au droit d'accès au juge si ce délai courait du jour de l'ordonnance [attaquée] sans que la partie ait été informée de la date à laquelle elle serait rendue »</a:t>
            </a:r>
            <a:endParaRPr lang="fr-FR" sz="1900" dirty="0">
              <a:latin typeface="+mn-lt"/>
            </a:endParaRPr>
          </a:p>
          <a:p>
            <a:pPr>
              <a:buNone/>
            </a:pPr>
            <a:r>
              <a:rPr lang="fr-FR" sz="1900" b="1" dirty="0">
                <a:latin typeface="+mn-lt"/>
              </a:rPr>
              <a:t>	 </a:t>
            </a:r>
            <a:r>
              <a:rPr lang="fr-FR" sz="1900" b="1" i="1" dirty="0" err="1">
                <a:latin typeface="+mn-lt"/>
              </a:rPr>
              <a:t>Cass</a:t>
            </a:r>
            <a:r>
              <a:rPr lang="fr-FR" sz="1900" b="1" i="1" dirty="0">
                <a:latin typeface="+mn-lt"/>
              </a:rPr>
              <a:t>. 2e </a:t>
            </a:r>
            <a:r>
              <a:rPr lang="fr-FR" sz="1900" b="1" i="1" dirty="0" err="1">
                <a:latin typeface="+mn-lt"/>
              </a:rPr>
              <a:t>civ</a:t>
            </a:r>
            <a:r>
              <a:rPr lang="fr-FR" sz="1900" b="1" i="1" dirty="0">
                <a:latin typeface="+mn-lt"/>
              </a:rPr>
              <a:t>., 25 mars 2021, n° 18-23.299, F-P : </a:t>
            </a:r>
            <a:r>
              <a:rPr lang="fr-FR" sz="1900" b="1" i="1" dirty="0" err="1">
                <a:latin typeface="+mn-lt"/>
              </a:rPr>
              <a:t>JurisData</a:t>
            </a:r>
            <a:r>
              <a:rPr lang="fr-FR" sz="1900" b="1" i="1" dirty="0">
                <a:latin typeface="+mn-lt"/>
              </a:rPr>
              <a:t> n° 2021-004078</a:t>
            </a:r>
            <a:endParaRPr lang="fr-FR" sz="1900" dirty="0">
              <a:latin typeface="+mn-lt"/>
            </a:endParaRPr>
          </a:p>
          <a:p>
            <a:pPr>
              <a:buNone/>
            </a:pPr>
            <a:r>
              <a:rPr lang="fr-FR" sz="1900" b="1" dirty="0">
                <a:latin typeface="+mn-lt"/>
              </a:rPr>
              <a:t> </a:t>
            </a:r>
            <a:endParaRPr lang="fr-FR" sz="1900" dirty="0">
              <a:latin typeface="+mn-lt"/>
            </a:endParaRPr>
          </a:p>
          <a:p>
            <a:pPr>
              <a:buNone/>
            </a:pPr>
            <a:r>
              <a:rPr lang="fr-FR" sz="1900" b="1" dirty="0">
                <a:latin typeface="+mn-lt"/>
              </a:rPr>
              <a:t>	L’appréciation bienveillante de la déclaration d’appel</a:t>
            </a:r>
            <a:endParaRPr lang="fr-FR" sz="1900" dirty="0">
              <a:latin typeface="+mn-lt"/>
            </a:endParaRPr>
          </a:p>
          <a:p>
            <a:pPr>
              <a:buNone/>
            </a:pPr>
            <a:r>
              <a:rPr lang="fr-FR" sz="1900" dirty="0">
                <a:latin typeface="+mn-lt"/>
              </a:rPr>
              <a:t>	En procédure sans représentation obligatoire, la déclaration d'appel qui omet d'indiquer les chefs du jugement critiqués défère à la connaissance de la cour l'ensemble des chefs de ce jugement. </a:t>
            </a:r>
          </a:p>
          <a:p>
            <a:pPr>
              <a:buNone/>
            </a:pPr>
            <a:r>
              <a:rPr lang="fr-FR" sz="1900" b="1" dirty="0">
                <a:latin typeface="+mn-lt"/>
              </a:rPr>
              <a:t>	</a:t>
            </a:r>
            <a:r>
              <a:rPr lang="fr-FR" sz="1900" b="1" dirty="0" err="1">
                <a:latin typeface="+mn-lt"/>
              </a:rPr>
              <a:t>Cass</a:t>
            </a:r>
            <a:r>
              <a:rPr lang="fr-FR" sz="1900" b="1" dirty="0">
                <a:latin typeface="+mn-lt"/>
              </a:rPr>
              <a:t>. 2e </a:t>
            </a:r>
            <a:r>
              <a:rPr lang="fr-FR" sz="1900" b="1" dirty="0" err="1">
                <a:latin typeface="+mn-lt"/>
              </a:rPr>
              <a:t>civ</a:t>
            </a:r>
            <a:r>
              <a:rPr lang="fr-FR" sz="1900" b="1" dirty="0">
                <a:latin typeface="+mn-lt"/>
              </a:rPr>
              <a:t>., 9 sept. 2021, n° 20-13.662, FS-B+R : </a:t>
            </a:r>
            <a:r>
              <a:rPr lang="fr-FR" sz="1900" b="1" dirty="0" err="1">
                <a:latin typeface="+mn-lt"/>
              </a:rPr>
              <a:t>JurisData</a:t>
            </a:r>
            <a:r>
              <a:rPr lang="fr-FR" sz="1900" b="1" dirty="0">
                <a:latin typeface="+mn-lt"/>
              </a:rPr>
              <a:t> n° 2021-013754</a:t>
            </a:r>
            <a:endParaRPr lang="fr-FR" sz="1900" dirty="0">
              <a:latin typeface="+mn-lt"/>
            </a:endParaRPr>
          </a:p>
          <a:p>
            <a:pPr>
              <a:buNone/>
            </a:pPr>
            <a:r>
              <a:rPr lang="fr-FR" sz="1900" b="1" dirty="0">
                <a:latin typeface="+mn-lt"/>
              </a:rPr>
              <a:t>	</a:t>
            </a:r>
            <a:r>
              <a:rPr lang="fr-FR" sz="1900" b="1" dirty="0" err="1">
                <a:latin typeface="+mn-lt"/>
              </a:rPr>
              <a:t>Cass</a:t>
            </a:r>
            <a:r>
              <a:rPr lang="fr-FR" sz="1900" b="1" dirty="0">
                <a:latin typeface="+mn-lt"/>
              </a:rPr>
              <a:t>. 2e </a:t>
            </a:r>
            <a:r>
              <a:rPr lang="fr-FR" sz="1900" b="1" dirty="0" err="1">
                <a:latin typeface="+mn-lt"/>
              </a:rPr>
              <a:t>civ</a:t>
            </a:r>
            <a:r>
              <a:rPr lang="fr-FR" sz="1900" b="1" dirty="0">
                <a:latin typeface="+mn-lt"/>
              </a:rPr>
              <a:t>., 30 juin 2022, n° 21-15.003, F-B : </a:t>
            </a:r>
            <a:r>
              <a:rPr lang="fr-FR" sz="1900" b="1" dirty="0" err="1">
                <a:latin typeface="+mn-lt"/>
              </a:rPr>
              <a:t>JurisData</a:t>
            </a:r>
            <a:r>
              <a:rPr lang="fr-FR" sz="1900" b="1" dirty="0">
                <a:latin typeface="+mn-lt"/>
              </a:rPr>
              <a:t> n° 2022-010761</a:t>
            </a:r>
            <a:endParaRPr lang="fr-FR" sz="1900" dirty="0">
              <a:latin typeface="+mn-lt"/>
            </a:endParaRPr>
          </a:p>
          <a:p>
            <a:pPr>
              <a:buNone/>
            </a:pPr>
            <a:r>
              <a:rPr lang="fr-FR" sz="1900" dirty="0">
                <a:latin typeface="+mn-lt"/>
              </a:rPr>
              <a:t> </a:t>
            </a:r>
          </a:p>
          <a:p>
            <a:pPr>
              <a:buNone/>
            </a:pPr>
            <a:endParaRPr lang="fr-FR" dirty="0"/>
          </a:p>
        </p:txBody>
      </p:sp>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83</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5635" y="987427"/>
            <a:ext cx="11402291" cy="5368925"/>
          </a:xfrm>
        </p:spPr>
        <p:txBody>
          <a:bodyPr>
            <a:normAutofit fontScale="92500" lnSpcReduction="10000"/>
          </a:bodyPr>
          <a:lstStyle/>
          <a:p>
            <a:pPr>
              <a:buNone/>
            </a:pPr>
            <a:endParaRPr lang="fr-FR" sz="2300" b="1" dirty="0">
              <a:latin typeface="+mn-lt"/>
            </a:endParaRPr>
          </a:p>
          <a:p>
            <a:pPr>
              <a:buNone/>
            </a:pPr>
            <a:r>
              <a:rPr lang="fr-FR" sz="2300" b="1" dirty="0">
                <a:latin typeface="+mn-lt"/>
              </a:rPr>
              <a:t>	</a:t>
            </a:r>
            <a:r>
              <a:rPr lang="fr-FR" sz="2000" b="1" dirty="0"/>
              <a:t>PROCEDURE ORALE DEVANT LA COUR D’APPEL</a:t>
            </a:r>
          </a:p>
          <a:p>
            <a:pPr>
              <a:buNone/>
            </a:pPr>
            <a:endParaRPr lang="fr-FR" sz="1400" dirty="0"/>
          </a:p>
          <a:p>
            <a:r>
              <a:rPr lang="fr-FR" sz="2000" b="1" dirty="0"/>
              <a:t>Civ.2</a:t>
            </a:r>
            <a:r>
              <a:rPr lang="fr-FR" sz="2000" b="1" baseline="30000" dirty="0"/>
              <a:t>e</a:t>
            </a:r>
            <a:r>
              <a:rPr lang="fr-FR" sz="2000" b="1" dirty="0"/>
              <a:t>, 17 NOVEMBRE 2022,  n° U 21-16.661</a:t>
            </a:r>
          </a:p>
          <a:p>
            <a:r>
              <a:rPr lang="fr-FR" sz="2000" dirty="0"/>
              <a:t>Vu l'article 446-2 du code de procédure civile :</a:t>
            </a:r>
            <a:br>
              <a:rPr lang="fr-FR" sz="2000" dirty="0"/>
            </a:br>
            <a:br>
              <a:rPr lang="fr-FR" sz="2000" dirty="0"/>
            </a:br>
            <a:r>
              <a:rPr lang="fr-FR" sz="2000" dirty="0"/>
              <a:t>5. Il résulte de ce texte que lorsque les parties n'ont pas respecté les modalités de communication fixées par le juge, celui-ci peut rappeler l'affaire à l'audience, en vue de la juger ou de la radier.</a:t>
            </a:r>
            <a:br>
              <a:rPr lang="fr-FR" sz="2000" dirty="0"/>
            </a:br>
            <a:br>
              <a:rPr lang="fr-FR" sz="2000" dirty="0"/>
            </a:br>
            <a:r>
              <a:rPr lang="fr-FR" sz="2000" dirty="0"/>
              <a:t>6. Pour écarter les conclusions et pièces déposées à l'audience du 21 janvier 2021 et constater que l'appel n'est pas soutenu, l'arrêt retient, d'une part, que l'appelant n'a pas respecté le calendrier imparti pour l'échange contradictoire des pièces et conclusions, et, d'autre part, que la société formulait une demande nouvelle dans des conclusions jugées tardives et ne respectant pas le principe de la contradiction.</a:t>
            </a:r>
            <a:br>
              <a:rPr lang="fr-FR" sz="2000" dirty="0"/>
            </a:br>
            <a:br>
              <a:rPr lang="fr-FR" sz="2000" dirty="0"/>
            </a:br>
            <a:r>
              <a:rPr lang="fr-FR" sz="2000" dirty="0"/>
              <a:t>7. En statuant ainsi, alors qu'il lui appartenait de rappeler l'affaire à une audience en vue de la juger ou de la radier, la cour d'appel a violé le texte susvisé.</a:t>
            </a:r>
          </a:p>
          <a:p>
            <a:pPr>
              <a:buNone/>
            </a:pPr>
            <a:endParaRPr lang="fr-FR" sz="1900" dirty="0">
              <a:latin typeface="+mn-lt"/>
            </a:endParaRPr>
          </a:p>
          <a:p>
            <a:pPr>
              <a:buNone/>
            </a:pPr>
            <a:r>
              <a:rPr lang="fr-FR" sz="1900" dirty="0">
                <a:latin typeface="+mn-lt"/>
              </a:rPr>
              <a:t> </a:t>
            </a:r>
          </a:p>
          <a:p>
            <a:pPr>
              <a:buNone/>
            </a:pPr>
            <a:endParaRPr lang="fr-FR" dirty="0"/>
          </a:p>
        </p:txBody>
      </p:sp>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84</a:t>
            </a:fld>
            <a:endParaRPr lang="fr-FR"/>
          </a:p>
        </p:txBody>
      </p:sp>
    </p:spTree>
    <p:extLst>
      <p:ext uri="{BB962C8B-B14F-4D97-AF65-F5344CB8AC3E}">
        <p14:creationId xmlns:p14="http://schemas.microsoft.com/office/powerpoint/2010/main" val="3680853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0900" y="2044700"/>
            <a:ext cx="10363200" cy="3911600"/>
          </a:xfrm>
        </p:spPr>
        <p:txBody>
          <a:bodyPr/>
          <a:lstStyle/>
          <a:p>
            <a:pPr>
              <a:buNone/>
            </a:pPr>
            <a:endParaRPr lang="fr-FR" sz="1800" b="1" dirty="0">
              <a:latin typeface="+mn-lt"/>
            </a:endParaRPr>
          </a:p>
          <a:p>
            <a:pPr>
              <a:buNone/>
            </a:pPr>
            <a:endParaRPr lang="fr-FR" sz="2000" b="1" dirty="0">
              <a:latin typeface="+mn-lt"/>
            </a:endParaRPr>
          </a:p>
          <a:p>
            <a:pPr>
              <a:buNone/>
            </a:pPr>
            <a:r>
              <a:rPr lang="fr-FR" sz="2000" b="1" dirty="0">
                <a:latin typeface="+mn-lt"/>
              </a:rPr>
              <a:t>	Le maintien de l’oralité : l’appel non soutenu par l’absence de l’appelant qui a conclu</a:t>
            </a:r>
          </a:p>
          <a:p>
            <a:pPr>
              <a:buNone/>
            </a:pPr>
            <a:endParaRPr lang="fr-FR" sz="2000" dirty="0">
              <a:latin typeface="+mn-lt"/>
            </a:endParaRPr>
          </a:p>
          <a:p>
            <a:pPr>
              <a:buNone/>
            </a:pPr>
            <a:r>
              <a:rPr lang="fr-FR" sz="2000" i="1" dirty="0">
                <a:latin typeface="+mn-lt"/>
              </a:rPr>
              <a:t>	Ayant constaté que Mme [B], qui avait déposé des conclusions en vue de l'audience, et dont il s'est avéré qu'elle était alors représentée par un conseil, n'avait pas comparu, ni personne pour elle, à l'audience de renvoi, la cour d'appel en a exactement déduit que, l'appel n'étant pas soutenu, le jugement devait être confirmé ainsi qu'elle en était requise par la société intimée.</a:t>
            </a:r>
            <a:endParaRPr lang="fr-FR" sz="2000" dirty="0">
              <a:latin typeface="+mn-lt"/>
            </a:endParaRPr>
          </a:p>
          <a:p>
            <a:pPr>
              <a:buNone/>
            </a:pPr>
            <a:r>
              <a:rPr lang="fr-FR" sz="2000" b="1" dirty="0">
                <a:latin typeface="+mn-lt"/>
              </a:rPr>
              <a:t>	</a:t>
            </a:r>
            <a:r>
              <a:rPr lang="fr-FR" sz="2000" b="1" dirty="0" err="1">
                <a:latin typeface="+mn-lt"/>
              </a:rPr>
              <a:t>Cass</a:t>
            </a:r>
            <a:r>
              <a:rPr lang="fr-FR" sz="2000" b="1" dirty="0">
                <a:latin typeface="+mn-lt"/>
              </a:rPr>
              <a:t>. 2e </a:t>
            </a:r>
            <a:r>
              <a:rPr lang="fr-FR" sz="2000" b="1" dirty="0" err="1">
                <a:latin typeface="+mn-lt"/>
              </a:rPr>
              <a:t>civ</a:t>
            </a:r>
            <a:r>
              <a:rPr lang="fr-FR" sz="2000" b="1" dirty="0">
                <a:latin typeface="+mn-lt"/>
              </a:rPr>
              <a:t>., 3 févr. 2022, n° 20-18.715, F-B : </a:t>
            </a:r>
            <a:r>
              <a:rPr lang="fr-FR" sz="2000" b="1" dirty="0" err="1">
                <a:latin typeface="+mn-lt"/>
              </a:rPr>
              <a:t>JurisData</a:t>
            </a:r>
            <a:r>
              <a:rPr lang="fr-FR" sz="2000" b="1" dirty="0">
                <a:latin typeface="+mn-lt"/>
              </a:rPr>
              <a:t> n° 2022-001206</a:t>
            </a:r>
            <a:endParaRPr lang="fr-FR" sz="2000" dirty="0">
              <a:latin typeface="+mn-lt"/>
            </a:endParaRPr>
          </a:p>
          <a:p>
            <a:pPr>
              <a:buNone/>
            </a:pPr>
            <a:endParaRPr lang="fr-FR" dirty="0"/>
          </a:p>
        </p:txBody>
      </p:sp>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85</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4073" y="987427"/>
            <a:ext cx="11374582" cy="5191700"/>
          </a:xfrm>
        </p:spPr>
        <p:txBody>
          <a:bodyPr>
            <a:normAutofit/>
          </a:bodyPr>
          <a:lstStyle/>
          <a:p>
            <a:endParaRPr lang="fr-FR" dirty="0"/>
          </a:p>
          <a:p>
            <a:pPr>
              <a:buNone/>
            </a:pPr>
            <a:r>
              <a:rPr lang="fr-FR" sz="2100" b="1" dirty="0">
                <a:latin typeface="+mn-lt"/>
              </a:rPr>
              <a:t>	La péremption en procédure d’appel</a:t>
            </a:r>
            <a:endParaRPr lang="fr-FR" sz="2100" dirty="0">
              <a:latin typeface="+mn-lt"/>
            </a:endParaRPr>
          </a:p>
          <a:p>
            <a:pPr>
              <a:buNone/>
            </a:pPr>
            <a:r>
              <a:rPr lang="fr-FR" sz="2100" b="1" dirty="0">
                <a:latin typeface="+mn-lt"/>
              </a:rPr>
              <a:t> </a:t>
            </a:r>
            <a:endParaRPr lang="fr-FR" sz="2100" dirty="0">
              <a:latin typeface="+mn-lt"/>
            </a:endParaRPr>
          </a:p>
          <a:p>
            <a:pPr>
              <a:buNone/>
            </a:pPr>
            <a:r>
              <a:rPr lang="fr-FR" sz="2100" b="1" dirty="0">
                <a:latin typeface="+mn-lt"/>
              </a:rPr>
              <a:t>	La péremption de l'instance doit, à peine d'irrecevabilité, être demandée ou opposée avant tout autre moyen.</a:t>
            </a:r>
            <a:endParaRPr lang="fr-FR" sz="2100" dirty="0">
              <a:latin typeface="+mn-lt"/>
            </a:endParaRPr>
          </a:p>
          <a:p>
            <a:pPr>
              <a:buNone/>
            </a:pPr>
            <a:r>
              <a:rPr lang="fr-FR" sz="2100" dirty="0">
                <a:latin typeface="+mn-lt"/>
              </a:rPr>
              <a:t>	La péremption d'instance seulement évoquée dans des premières conclusions puis invoquée dans des conclusions déposées ultérieurement est irrecevable. </a:t>
            </a:r>
          </a:p>
          <a:p>
            <a:pPr>
              <a:buNone/>
            </a:pPr>
            <a:r>
              <a:rPr lang="fr-FR" sz="2100" dirty="0">
                <a:latin typeface="+mn-lt"/>
              </a:rPr>
              <a:t>	Même invoquée </a:t>
            </a:r>
            <a:r>
              <a:rPr lang="fr-FR" sz="2100" i="1" dirty="0">
                <a:latin typeface="+mn-lt"/>
              </a:rPr>
              <a:t>in </a:t>
            </a:r>
            <a:r>
              <a:rPr lang="fr-FR" sz="2100" i="1" dirty="0" err="1">
                <a:latin typeface="+mn-lt"/>
              </a:rPr>
              <a:t>limine</a:t>
            </a:r>
            <a:r>
              <a:rPr lang="fr-FR" sz="2100" i="1" dirty="0">
                <a:latin typeface="+mn-lt"/>
              </a:rPr>
              <a:t> </a:t>
            </a:r>
            <a:r>
              <a:rPr lang="fr-FR" sz="2100" i="1" dirty="0" err="1">
                <a:latin typeface="+mn-lt"/>
              </a:rPr>
              <a:t>litis</a:t>
            </a:r>
            <a:r>
              <a:rPr lang="fr-FR" sz="2100" dirty="0">
                <a:latin typeface="+mn-lt"/>
              </a:rPr>
              <a:t> en première instance, la péremption doit, à peine d'irrecevabilité, être à nouveau soulevée avant tout autre moyen devant la cour d'appel. </a:t>
            </a:r>
          </a:p>
          <a:p>
            <a:pPr>
              <a:buNone/>
            </a:pPr>
            <a:endParaRPr lang="fr-FR" sz="2100" b="1" dirty="0">
              <a:latin typeface="+mn-lt"/>
            </a:endParaRPr>
          </a:p>
          <a:p>
            <a:pPr>
              <a:buNone/>
            </a:pPr>
            <a:r>
              <a:rPr lang="fr-FR" sz="2100" b="1" dirty="0">
                <a:latin typeface="+mn-lt"/>
              </a:rPr>
              <a:t>	</a:t>
            </a:r>
            <a:r>
              <a:rPr lang="fr-FR" sz="2100" b="1" dirty="0" err="1">
                <a:latin typeface="+mn-lt"/>
              </a:rPr>
              <a:t>Cass</a:t>
            </a:r>
            <a:r>
              <a:rPr lang="fr-FR" sz="2100" b="1" dirty="0">
                <a:latin typeface="+mn-lt"/>
              </a:rPr>
              <a:t>. 2e </a:t>
            </a:r>
            <a:r>
              <a:rPr lang="fr-FR" sz="2100" b="1" dirty="0" err="1">
                <a:latin typeface="+mn-lt"/>
              </a:rPr>
              <a:t>civ</a:t>
            </a:r>
            <a:r>
              <a:rPr lang="fr-FR" sz="2100" b="1" dirty="0">
                <a:latin typeface="+mn-lt"/>
              </a:rPr>
              <a:t>., 10 déc. 2020, n° 18-15.383, F-P+B+I : </a:t>
            </a:r>
            <a:r>
              <a:rPr lang="fr-FR" sz="2100" b="1" dirty="0" err="1">
                <a:latin typeface="+mn-lt"/>
              </a:rPr>
              <a:t>JurisData</a:t>
            </a:r>
            <a:r>
              <a:rPr lang="fr-FR" sz="2100" b="1" dirty="0">
                <a:latin typeface="+mn-lt"/>
              </a:rPr>
              <a:t> n° 2020-020171</a:t>
            </a:r>
            <a:endParaRPr lang="fr-FR" sz="2100" dirty="0">
              <a:latin typeface="+mn-lt"/>
            </a:endParaRPr>
          </a:p>
          <a:p>
            <a:endParaRPr lang="fr-FR" dirty="0"/>
          </a:p>
        </p:txBody>
      </p:sp>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86</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217" y="987427"/>
            <a:ext cx="11236037" cy="5191700"/>
          </a:xfrm>
        </p:spPr>
        <p:txBody>
          <a:bodyPr>
            <a:normAutofit/>
          </a:bodyPr>
          <a:lstStyle/>
          <a:p>
            <a:endParaRPr lang="fr-FR" dirty="0"/>
          </a:p>
          <a:p>
            <a:pPr>
              <a:buNone/>
            </a:pPr>
            <a:r>
              <a:rPr lang="fr-FR" sz="1900" b="1" dirty="0">
                <a:latin typeface="+mn-lt"/>
              </a:rPr>
              <a:t>	Effet interruptif du paiement du paiement du timbre fiscal </a:t>
            </a:r>
            <a:endParaRPr lang="fr-FR" sz="1900" dirty="0">
              <a:latin typeface="+mn-lt"/>
            </a:endParaRPr>
          </a:p>
          <a:p>
            <a:pPr>
              <a:buNone/>
            </a:pPr>
            <a:r>
              <a:rPr lang="fr-FR" sz="1900" dirty="0">
                <a:latin typeface="+mn-lt"/>
              </a:rPr>
              <a:t>	</a:t>
            </a:r>
          </a:p>
          <a:p>
            <a:pPr>
              <a:buNone/>
            </a:pPr>
            <a:r>
              <a:rPr lang="fr-FR" sz="1900" dirty="0">
                <a:latin typeface="+mn-lt"/>
              </a:rPr>
              <a:t>	En cas de radiation du rôle de la cour pour défaut d'exécution de la décision de premier degré, un acte d'exécution significative de cette décision manifeste la volonté non équivoque de l'exécuter, qui interrompt le délai de péremption de l'instance d'appel. Ce caractère significatif s'apprécie au regard de ce qui figure dans le dispositif de la décision à exécuter. </a:t>
            </a:r>
          </a:p>
          <a:p>
            <a:pPr>
              <a:buNone/>
            </a:pPr>
            <a:r>
              <a:rPr lang="fr-FR" sz="1900" b="1" dirty="0">
                <a:latin typeface="+mn-lt"/>
              </a:rPr>
              <a:t>	</a:t>
            </a:r>
          </a:p>
          <a:p>
            <a:pPr>
              <a:buNone/>
            </a:pPr>
            <a:r>
              <a:rPr lang="fr-FR" sz="1900" b="1" dirty="0">
                <a:latin typeface="+mn-lt"/>
              </a:rPr>
              <a:t>	Le règlement du droit prévu à l'article 1635 bis P du CGI constitue une diligence interruptive</a:t>
            </a:r>
            <a:endParaRPr lang="fr-FR" sz="1900" dirty="0">
              <a:latin typeface="+mn-lt"/>
            </a:endParaRPr>
          </a:p>
          <a:p>
            <a:pPr>
              <a:buNone/>
            </a:pPr>
            <a:r>
              <a:rPr lang="fr-FR" sz="1900" b="1" dirty="0">
                <a:latin typeface="+mn-lt"/>
              </a:rPr>
              <a:t>	</a:t>
            </a:r>
          </a:p>
          <a:p>
            <a:pPr>
              <a:buNone/>
            </a:pPr>
            <a:r>
              <a:rPr lang="fr-FR" sz="1900" b="1" dirty="0">
                <a:latin typeface="+mn-lt"/>
              </a:rPr>
              <a:t>	</a:t>
            </a:r>
            <a:r>
              <a:rPr lang="fr-FR" sz="1900" b="1" dirty="0" err="1">
                <a:latin typeface="+mn-lt"/>
              </a:rPr>
              <a:t>Cass</a:t>
            </a:r>
            <a:r>
              <a:rPr lang="fr-FR" sz="1900" b="1" dirty="0">
                <a:latin typeface="+mn-lt"/>
              </a:rPr>
              <a:t>. 2e </a:t>
            </a:r>
            <a:r>
              <a:rPr lang="fr-FR" sz="1900" b="1" dirty="0" err="1">
                <a:latin typeface="+mn-lt"/>
              </a:rPr>
              <a:t>civ</a:t>
            </a:r>
            <a:r>
              <a:rPr lang="fr-FR" sz="1900" b="1" dirty="0">
                <a:latin typeface="+mn-lt"/>
              </a:rPr>
              <a:t>., 19 nov. 2020, n° 19-25.100, FS-P+B+I : </a:t>
            </a:r>
            <a:r>
              <a:rPr lang="fr-FR" sz="1900" b="1" dirty="0" err="1">
                <a:latin typeface="+mn-lt"/>
              </a:rPr>
              <a:t>JurisData</a:t>
            </a:r>
            <a:r>
              <a:rPr lang="fr-FR" sz="1900" b="1" dirty="0">
                <a:latin typeface="+mn-lt"/>
              </a:rPr>
              <a:t> n° 2020-019349</a:t>
            </a:r>
            <a:endParaRPr lang="fr-FR" sz="1900" dirty="0">
              <a:latin typeface="+mn-lt"/>
            </a:endParaRPr>
          </a:p>
          <a:p>
            <a:pPr>
              <a:buNone/>
            </a:pPr>
            <a:r>
              <a:rPr lang="fr-FR" sz="1900" dirty="0">
                <a:latin typeface="+mn-lt"/>
              </a:rPr>
              <a:t> </a:t>
            </a:r>
          </a:p>
          <a:p>
            <a:pPr>
              <a:buNone/>
            </a:pPr>
            <a:endParaRPr lang="fr-FR" dirty="0"/>
          </a:p>
        </p:txBody>
      </p:sp>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87</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1781" y="987427"/>
            <a:ext cx="11305309" cy="5191700"/>
          </a:xfrm>
        </p:spPr>
        <p:txBody>
          <a:bodyPr>
            <a:normAutofit/>
          </a:bodyPr>
          <a:lstStyle/>
          <a:p>
            <a:pPr>
              <a:buNone/>
            </a:pPr>
            <a:endParaRPr lang="fr-FR" sz="2000" b="1" dirty="0">
              <a:latin typeface="+mn-lt"/>
            </a:endParaRPr>
          </a:p>
          <a:p>
            <a:pPr>
              <a:buNone/>
            </a:pPr>
            <a:endParaRPr lang="fr-FR" sz="2000" b="1" dirty="0">
              <a:latin typeface="+mn-lt"/>
            </a:endParaRPr>
          </a:p>
          <a:p>
            <a:pPr>
              <a:buNone/>
            </a:pPr>
            <a:endParaRPr lang="fr-FR" sz="2000" b="1" dirty="0">
              <a:latin typeface="+mn-lt"/>
            </a:endParaRPr>
          </a:p>
          <a:p>
            <a:pPr>
              <a:buNone/>
            </a:pPr>
            <a:r>
              <a:rPr lang="fr-FR" sz="2000" b="1" dirty="0">
                <a:latin typeface="+mn-lt"/>
              </a:rPr>
              <a:t>		Effet interruptif de l’exécution partielle et significative</a:t>
            </a:r>
            <a:endParaRPr lang="fr-FR" sz="2000" dirty="0">
              <a:latin typeface="+mn-lt"/>
            </a:endParaRPr>
          </a:p>
          <a:p>
            <a:pPr>
              <a:buNone/>
            </a:pPr>
            <a:r>
              <a:rPr lang="fr-FR" sz="2000" dirty="0">
                <a:latin typeface="+mn-lt"/>
              </a:rPr>
              <a:t>		Si la radiation d'une affaire pour défaut d'exécution du jugement n'empêche pas le délai de 		péremption de continuer à courir, il suffit d'une exécution significative de celle-ci pour 		l'interrompre. </a:t>
            </a:r>
          </a:p>
          <a:p>
            <a:pPr>
              <a:buNone/>
            </a:pPr>
            <a:r>
              <a:rPr lang="fr-FR" sz="2000" i="1" dirty="0">
                <a:latin typeface="+mn-lt"/>
              </a:rPr>
              <a:t>		« tout acte d'exécution significative de cette décision manifeste la volonté non équivoque de 		l'exécuter et constitue, par conséquent, une diligence interrompant le délai de péremption de 		l'instance d'appel »</a:t>
            </a:r>
            <a:endParaRPr lang="fr-FR" sz="2000" dirty="0">
              <a:latin typeface="+mn-lt"/>
            </a:endParaRPr>
          </a:p>
          <a:p>
            <a:pPr>
              <a:buNone/>
            </a:pPr>
            <a:r>
              <a:rPr lang="fr-FR" sz="2000" b="1" dirty="0">
                <a:latin typeface="+mn-lt"/>
              </a:rPr>
              <a:t>		</a:t>
            </a:r>
            <a:r>
              <a:rPr lang="fr-FR" sz="2000" b="1" dirty="0" err="1">
                <a:latin typeface="+mn-lt"/>
              </a:rPr>
              <a:t>Cass</a:t>
            </a:r>
            <a:r>
              <a:rPr lang="fr-FR" sz="2000" b="1" dirty="0">
                <a:latin typeface="+mn-lt"/>
              </a:rPr>
              <a:t>. 2e </a:t>
            </a:r>
            <a:r>
              <a:rPr lang="fr-FR" sz="2000" b="1" dirty="0" err="1">
                <a:latin typeface="+mn-lt"/>
              </a:rPr>
              <a:t>civ</a:t>
            </a:r>
            <a:r>
              <a:rPr lang="fr-FR" sz="2000" b="1" dirty="0">
                <a:latin typeface="+mn-lt"/>
              </a:rPr>
              <a:t>., 14 janv. 2021, n° 19-20.721, P+B+I : </a:t>
            </a:r>
            <a:r>
              <a:rPr lang="fr-FR" sz="2000" b="1" dirty="0" err="1">
                <a:latin typeface="+mn-lt"/>
              </a:rPr>
              <a:t>JurisData</a:t>
            </a:r>
            <a:r>
              <a:rPr lang="fr-FR" sz="2000" b="1" dirty="0">
                <a:latin typeface="+mn-lt"/>
              </a:rPr>
              <a:t> n° 2021-000476</a:t>
            </a:r>
            <a:endParaRPr lang="fr-FR" sz="2000" dirty="0">
              <a:latin typeface="+mn-lt"/>
            </a:endParaRPr>
          </a:p>
          <a:p>
            <a:pPr>
              <a:buNone/>
            </a:pPr>
            <a:r>
              <a:rPr lang="fr-FR" sz="2000" dirty="0">
                <a:latin typeface="+mn-lt"/>
              </a:rPr>
              <a:t> </a:t>
            </a:r>
          </a:p>
          <a:p>
            <a:pPr>
              <a:buNone/>
            </a:pPr>
            <a:endParaRPr lang="fr-FR" dirty="0"/>
          </a:p>
        </p:txBody>
      </p:sp>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88</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3707" y="1104182"/>
            <a:ext cx="8330191" cy="4994693"/>
          </a:xfrm>
          <a:prstGeom prst="rect">
            <a:avLst/>
          </a:prstGeom>
        </p:spPr>
      </p:pic>
      <p:sp>
        <p:nvSpPr>
          <p:cNvPr id="12" name="Espace réservé du pied de page 3">
            <a:extLst>
              <a:ext uri="{FF2B5EF4-FFF2-40B4-BE49-F238E27FC236}">
                <a16:creationId xmlns:a16="http://schemas.microsoft.com/office/drawing/2014/main" id="{16391A17-1AE3-43C6-8500-3F1416E33035}"/>
              </a:ext>
            </a:extLst>
          </p:cNvPr>
          <p:cNvSpPr>
            <a:spLocks noGrp="1"/>
          </p:cNvSpPr>
          <p:nvPr>
            <p:ph type="ftr" sz="quarter" idx="11"/>
          </p:nvPr>
        </p:nvSpPr>
        <p:spPr>
          <a:xfrm>
            <a:off x="4326147" y="6335622"/>
            <a:ext cx="4114800" cy="365125"/>
          </a:xfrm>
        </p:spPr>
        <p:txBody>
          <a:bodyPr/>
          <a:lstStyle/>
          <a:p>
            <a:r>
              <a:rPr lang="fr-FR" dirty="0"/>
              <a:t>EDASE - ÉCOLE DES AVOCATS DU SUD-EST</a:t>
            </a:r>
          </a:p>
        </p:txBody>
      </p:sp>
    </p:spTree>
    <p:extLst>
      <p:ext uri="{BB962C8B-B14F-4D97-AF65-F5344CB8AC3E}">
        <p14:creationId xmlns:p14="http://schemas.microsoft.com/office/powerpoint/2010/main" val="960695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EDASE - ÉCOLE DES AVOCATS DU SUD-EST</a:t>
            </a:r>
          </a:p>
        </p:txBody>
      </p:sp>
      <p:sp>
        <p:nvSpPr>
          <p:cNvPr id="6" name="Espace réservé du numéro de diapositive 5"/>
          <p:cNvSpPr>
            <a:spLocks noGrp="1"/>
          </p:cNvSpPr>
          <p:nvPr>
            <p:ph type="sldNum" sz="quarter" idx="12"/>
          </p:nvPr>
        </p:nvSpPr>
        <p:spPr/>
        <p:txBody>
          <a:bodyPr/>
          <a:lstStyle/>
          <a:p>
            <a:fld id="{38A3D1BC-4328-45BB-A374-B8780A0FC512}" type="slidenum">
              <a:rPr lang="fr-FR" smtClean="0"/>
              <a:pPr/>
              <a:t>9</a:t>
            </a:fld>
            <a:endParaRPr lang="fr-FR"/>
          </a:p>
        </p:txBody>
      </p:sp>
      <p:sp>
        <p:nvSpPr>
          <p:cNvPr id="7" name="Espace réservé du texte 3"/>
          <p:cNvSpPr>
            <a:spLocks noGrp="1"/>
          </p:cNvSpPr>
          <p:nvPr>
            <p:ph idx="1"/>
          </p:nvPr>
        </p:nvSpPr>
        <p:spPr>
          <a:xfrm>
            <a:off x="527050" y="720725"/>
            <a:ext cx="10828338" cy="5635625"/>
          </a:xfrm>
        </p:spPr>
        <p:txBody>
          <a:bodyPr>
            <a:normAutofit fontScale="47500" lnSpcReduction="20000"/>
          </a:bodyPr>
          <a:lstStyle/>
          <a:p>
            <a:endParaRPr lang="fr-FR" b="1" dirty="0"/>
          </a:p>
          <a:p>
            <a:pPr>
              <a:buNone/>
            </a:pPr>
            <a:r>
              <a:rPr lang="fr-FR" sz="3400" b="1" dirty="0">
                <a:latin typeface="+mn-lt"/>
              </a:rPr>
              <a:t>     AVIS DU CNB </a:t>
            </a:r>
          </a:p>
          <a:p>
            <a:pPr>
              <a:buNone/>
            </a:pPr>
            <a:endParaRPr lang="fr-FR" sz="3400" dirty="0">
              <a:latin typeface="+mn-lt"/>
            </a:endParaRPr>
          </a:p>
          <a:p>
            <a:pPr>
              <a:buNone/>
            </a:pPr>
            <a:r>
              <a:rPr lang="fr-FR" sz="3400" b="1" dirty="0">
                <a:latin typeface="+mn-lt"/>
              </a:rPr>
              <a:t>     </a:t>
            </a:r>
            <a:r>
              <a:rPr lang="fr-FR" sz="3400" b="1" u="sng" dirty="0">
                <a:latin typeface="+mn-lt"/>
              </a:rPr>
              <a:t>Difficultés à traiter</a:t>
            </a:r>
            <a:endParaRPr lang="fr-FR" sz="3400" u="sng" dirty="0">
              <a:latin typeface="+mn-lt"/>
            </a:endParaRPr>
          </a:p>
          <a:p>
            <a:pPr lvl="0">
              <a:buNone/>
            </a:pPr>
            <a:r>
              <a:rPr lang="fr-FR" sz="3400" dirty="0">
                <a:latin typeface="+mn-lt"/>
              </a:rPr>
              <a:t>	« </a:t>
            </a:r>
            <a:r>
              <a:rPr lang="fr-FR" sz="3400" i="1" dirty="0">
                <a:latin typeface="+mn-lt"/>
              </a:rPr>
              <a:t>Elles sont </a:t>
            </a:r>
            <a:r>
              <a:rPr lang="fr-FR" sz="3400" b="1" i="1" dirty="0">
                <a:latin typeface="+mn-lt"/>
              </a:rPr>
              <a:t>économiques</a:t>
            </a:r>
            <a:r>
              <a:rPr lang="fr-FR" sz="3400" i="1" dirty="0">
                <a:latin typeface="+mn-lt"/>
              </a:rPr>
              <a:t>, car le traitement des données peut être confié à des entreprises commerciales, des </a:t>
            </a:r>
            <a:r>
              <a:rPr lang="fr-FR" sz="3400" i="1" dirty="0" err="1">
                <a:latin typeface="+mn-lt"/>
              </a:rPr>
              <a:t>legaltechs</a:t>
            </a:r>
            <a:r>
              <a:rPr lang="fr-FR" sz="3400" i="1" dirty="0">
                <a:latin typeface="+mn-lt"/>
              </a:rPr>
              <a:t> qui vont avoir pour charge d’investir, de collecter, de traiter, d’analyser et des restituer des décisions de justice.</a:t>
            </a:r>
          </a:p>
          <a:p>
            <a:pPr lvl="0">
              <a:buNone/>
            </a:pPr>
            <a:r>
              <a:rPr lang="fr-FR" sz="3400" i="1" dirty="0">
                <a:latin typeface="+mn-lt"/>
              </a:rPr>
              <a:t>	Elles sont </a:t>
            </a:r>
            <a:r>
              <a:rPr lang="fr-FR" sz="3400" b="1" i="1" dirty="0">
                <a:latin typeface="+mn-lt"/>
              </a:rPr>
              <a:t>juridiques</a:t>
            </a:r>
            <a:r>
              <a:rPr lang="fr-FR" sz="3400" i="1" dirty="0">
                <a:latin typeface="+mn-lt"/>
              </a:rPr>
              <a:t>, notamment au regard de la vie privée, car il est question de droit des personnes, et la gestion de l’anonymisation et de la </a:t>
            </a:r>
            <a:r>
              <a:rPr lang="fr-FR" sz="3400" i="1" dirty="0" err="1">
                <a:latin typeface="+mn-lt"/>
              </a:rPr>
              <a:t>pseudonimysation</a:t>
            </a:r>
            <a:r>
              <a:rPr lang="fr-FR" sz="3400" i="1" dirty="0">
                <a:latin typeface="+mn-lt"/>
              </a:rPr>
              <a:t> demeure encore largement méconnue.</a:t>
            </a:r>
            <a:endParaRPr lang="fr-FR" sz="3400" dirty="0">
              <a:latin typeface="+mn-lt"/>
            </a:endParaRPr>
          </a:p>
          <a:p>
            <a:pPr lvl="0">
              <a:buNone/>
            </a:pPr>
            <a:r>
              <a:rPr lang="fr-FR" sz="3400" i="1" dirty="0">
                <a:latin typeface="+mn-lt"/>
              </a:rPr>
              <a:t>	Elles sont </a:t>
            </a:r>
            <a:r>
              <a:rPr lang="fr-FR" sz="3400" b="1" i="1" dirty="0">
                <a:latin typeface="+mn-lt"/>
              </a:rPr>
              <a:t>éthiques </a:t>
            </a:r>
            <a:r>
              <a:rPr lang="fr-FR" sz="3400" i="1" dirty="0">
                <a:latin typeface="+mn-lt"/>
              </a:rPr>
              <a:t>car il est hors de question de laisser à des entreprises privées la charge d’élaborer des algorithmes sans respect d’un minimum de règles de transparence, de neutralité, d’indépendance et de sérieux juridique.</a:t>
            </a:r>
            <a:r>
              <a:rPr lang="fr-FR" sz="3400" dirty="0">
                <a:latin typeface="+mn-lt"/>
              </a:rPr>
              <a:t> »</a:t>
            </a:r>
          </a:p>
          <a:p>
            <a:pPr>
              <a:buNone/>
            </a:pPr>
            <a:r>
              <a:rPr lang="fr-FR" sz="3400" dirty="0">
                <a:latin typeface="+mn-lt"/>
              </a:rPr>
              <a:t>	</a:t>
            </a:r>
          </a:p>
          <a:p>
            <a:pPr>
              <a:buNone/>
            </a:pPr>
            <a:r>
              <a:rPr lang="fr-FR" sz="3400" dirty="0">
                <a:latin typeface="+mn-lt"/>
              </a:rPr>
              <a:t>	</a:t>
            </a:r>
            <a:r>
              <a:rPr lang="fr-FR" sz="3400" b="1" u="sng" dirty="0">
                <a:latin typeface="+mn-lt"/>
              </a:rPr>
              <a:t>Développement des banques de données </a:t>
            </a:r>
            <a:r>
              <a:rPr lang="fr-FR" sz="3400" dirty="0">
                <a:latin typeface="+mn-lt"/>
              </a:rPr>
              <a:t>:</a:t>
            </a:r>
            <a:r>
              <a:rPr lang="fr-FR" sz="3400" b="1" u="sng" dirty="0">
                <a:latin typeface="+mn-lt"/>
              </a:rPr>
              <a:t>  </a:t>
            </a:r>
            <a:endParaRPr lang="fr-FR" sz="3400" u="sng" dirty="0">
              <a:latin typeface="+mn-lt"/>
            </a:endParaRPr>
          </a:p>
          <a:p>
            <a:pPr>
              <a:buNone/>
            </a:pPr>
            <a:r>
              <a:rPr lang="fr-FR" sz="3400" dirty="0">
                <a:latin typeface="+mn-lt"/>
              </a:rPr>
              <a:t>	Les décisions diffusées pourront faite l'objet d'une analyse algorithmique, dit « </a:t>
            </a:r>
            <a:r>
              <a:rPr lang="fr-FR" sz="3400" b="1" dirty="0" err="1">
                <a:latin typeface="+mn-lt"/>
              </a:rPr>
              <a:t>jurimétrie</a:t>
            </a:r>
            <a:r>
              <a:rPr lang="fr-FR" sz="3400" dirty="0">
                <a:latin typeface="+mn-lt"/>
              </a:rPr>
              <a:t> », par tous les acteurs qui seront en mesure de mettre en place un système d'intelligence artificielle. </a:t>
            </a:r>
          </a:p>
          <a:p>
            <a:pPr>
              <a:buNone/>
            </a:pPr>
            <a:r>
              <a:rPr lang="fr-FR" sz="3400" dirty="0">
                <a:latin typeface="+mn-lt"/>
              </a:rPr>
              <a:t>	L'article 8 de la loi n° 78-17 du 6 janvier 1978 relative à l'informatique, aux fichiers et aux libertés</a:t>
            </a:r>
            <a:r>
              <a:rPr lang="fr-FR" sz="3400" baseline="30000" dirty="0">
                <a:latin typeface="+mn-lt"/>
              </a:rPr>
              <a:t> </a:t>
            </a:r>
            <a:r>
              <a:rPr lang="fr-FR" sz="3400" dirty="0">
                <a:latin typeface="+mn-lt"/>
              </a:rPr>
              <a:t>autorise les traitements portant sur la réutilisation des informations publiques figurant dans les jugements et décisions mentionnés, respectivement, à l'article L. 10 du Code de justice administrative et à l'article L. 111-13 du Code de l'organisation judiciaire, sous une réserve importante puisque ces traitements ne doivent avoir ni pour objet ni pour effet de permettre la </a:t>
            </a:r>
            <a:r>
              <a:rPr lang="fr-FR" sz="3400" dirty="0" err="1">
                <a:latin typeface="+mn-lt"/>
              </a:rPr>
              <a:t>réidentification</a:t>
            </a:r>
            <a:r>
              <a:rPr lang="fr-FR" sz="3400" dirty="0">
                <a:latin typeface="+mn-lt"/>
              </a:rPr>
              <a:t> des personnes concernées. </a:t>
            </a:r>
          </a:p>
          <a:p>
            <a:pPr>
              <a:buNone/>
            </a:pPr>
            <a:r>
              <a:rPr lang="fr-FR" sz="3400" dirty="0">
                <a:latin typeface="+mn-lt"/>
              </a:rPr>
              <a:t>	Les avocats pourront s’appuyer sur ces données pour renforcer la </a:t>
            </a:r>
            <a:r>
              <a:rPr lang="fr-FR" sz="3400" b="1" dirty="0">
                <a:latin typeface="+mn-lt"/>
              </a:rPr>
              <a:t>vision</a:t>
            </a:r>
            <a:r>
              <a:rPr lang="fr-FR" sz="3400" dirty="0">
                <a:latin typeface="+mn-lt"/>
              </a:rPr>
              <a:t> de leurs dossiers</a:t>
            </a:r>
          </a:p>
          <a:p>
            <a:pPr>
              <a:buNone/>
            </a:pPr>
            <a:r>
              <a:rPr lang="fr-FR" sz="3400" dirty="0"/>
              <a:t> </a:t>
            </a:r>
          </a:p>
          <a:p>
            <a:pPr>
              <a:buNone/>
            </a:pPr>
            <a:r>
              <a:rPr lang="fr-FR" sz="3400" dirty="0"/>
              <a:t> </a:t>
            </a:r>
          </a:p>
          <a:p>
            <a:endParaRPr lang="fr-FR" dirty="0"/>
          </a:p>
        </p:txBody>
      </p:sp>
    </p:spTree>
    <p:extLst>
      <p:ext uri="{BB962C8B-B14F-4D97-AF65-F5344CB8AC3E}">
        <p14:creationId xmlns:p14="http://schemas.microsoft.com/office/powerpoint/2010/main" val="2932739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1025</TotalTime>
  <Words>18628</Words>
  <Application>Microsoft Office PowerPoint</Application>
  <PresentationFormat>Grand écran</PresentationFormat>
  <Paragraphs>1153</Paragraphs>
  <Slides>89</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89</vt:i4>
      </vt:variant>
    </vt:vector>
  </HeadingPairs>
  <TitlesOfParts>
    <vt:vector size="101" baseType="lpstr">
      <vt:lpstr>Arial</vt:lpstr>
      <vt:lpstr>Calibri</vt:lpstr>
      <vt:lpstr>Century Gothic</vt:lpstr>
      <vt:lpstr>inherit</vt:lpstr>
      <vt:lpstr>open-sans</vt:lpstr>
      <vt:lpstr>Tahoma</vt:lpstr>
      <vt:lpstr>Times New Roman</vt:lpstr>
      <vt:lpstr>Trebuchet MS</vt:lpstr>
      <vt:lpstr>Tw Cen MT</vt:lpstr>
      <vt:lpstr>Wingdings</vt:lpstr>
      <vt:lpstr>Wingdings 3</vt:lpstr>
      <vt:lpstr>Conception personnalisée</vt:lpstr>
      <vt:lpstr>Présentation PowerPoint</vt:lpstr>
      <vt:lpstr>Présentation PowerPoint</vt:lpstr>
      <vt:lpstr>Présentation PowerPoint</vt:lpstr>
      <vt:lpstr>  L’open data (prévu pour 2025) et la présentation des jugements et des écritures SIMPLIFICATION ET TRANSPARENCE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ACTUALITES EN DROIT BANCAIRE ET SÛRETES Universités EDARA Annecy  8 octobre 2020</dc:title>
  <dc:creator>Frédéric Kieffer</dc:creator>
  <cp:lastModifiedBy>Thierry TROIN</cp:lastModifiedBy>
  <cp:revision>141</cp:revision>
  <dcterms:created xsi:type="dcterms:W3CDTF">2020-10-04T12:26:44Z</dcterms:created>
  <dcterms:modified xsi:type="dcterms:W3CDTF">2022-11-27T10:34:23Z</dcterms:modified>
</cp:coreProperties>
</file>